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8" r:id="rId4"/>
    <p:sldId id="309" r:id="rId5"/>
    <p:sldId id="258" r:id="rId6"/>
    <p:sldId id="259" r:id="rId7"/>
    <p:sldId id="260" r:id="rId8"/>
    <p:sldId id="263" r:id="rId9"/>
    <p:sldId id="264" r:id="rId10"/>
    <p:sldId id="261" r:id="rId11"/>
    <p:sldId id="304" r:id="rId12"/>
    <p:sldId id="305" r:id="rId13"/>
    <p:sldId id="265" r:id="rId14"/>
    <p:sldId id="266" r:id="rId15"/>
    <p:sldId id="267" r:id="rId16"/>
    <p:sldId id="268" r:id="rId17"/>
    <p:sldId id="269" r:id="rId18"/>
    <p:sldId id="306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307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97A-52FB-4587-9874-134514DC4A8E}" type="datetimeFigureOut">
              <a:rPr lang="es-MX" smtClean="0"/>
              <a:t>11/11/2015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602C2-5E57-46F6-A061-723CA9B23E3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97A-52FB-4587-9874-134514DC4A8E}" type="datetimeFigureOut">
              <a:rPr lang="es-MX" smtClean="0"/>
              <a:t>11/11/2015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02C2-5E57-46F6-A061-723CA9B23E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97A-52FB-4587-9874-134514DC4A8E}" type="datetimeFigureOut">
              <a:rPr lang="es-MX" smtClean="0"/>
              <a:t>11/11/2015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02C2-5E57-46F6-A061-723CA9B23E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97A-52FB-4587-9874-134514DC4A8E}" type="datetimeFigureOut">
              <a:rPr lang="es-MX" smtClean="0"/>
              <a:t>11/11/2015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02C2-5E57-46F6-A061-723CA9B23E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97A-52FB-4587-9874-134514DC4A8E}" type="datetimeFigureOut">
              <a:rPr lang="es-MX" smtClean="0"/>
              <a:t>11/11/2015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02C2-5E57-46F6-A061-723CA9B23E34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97A-52FB-4587-9874-134514DC4A8E}" type="datetimeFigureOut">
              <a:rPr lang="es-MX" smtClean="0"/>
              <a:t>11/11/2015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02C2-5E57-46F6-A061-723CA9B23E3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97A-52FB-4587-9874-134514DC4A8E}" type="datetimeFigureOut">
              <a:rPr lang="es-MX" smtClean="0"/>
              <a:t>11/11/2015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02C2-5E57-46F6-A061-723CA9B23E34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97A-52FB-4587-9874-134514DC4A8E}" type="datetimeFigureOut">
              <a:rPr lang="es-MX" smtClean="0"/>
              <a:t>11/11/2015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02C2-5E57-46F6-A061-723CA9B23E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97A-52FB-4587-9874-134514DC4A8E}" type="datetimeFigureOut">
              <a:rPr lang="es-MX" smtClean="0"/>
              <a:t>11/11/2015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02C2-5E57-46F6-A061-723CA9B23E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97A-52FB-4587-9874-134514DC4A8E}" type="datetimeFigureOut">
              <a:rPr lang="es-MX" smtClean="0"/>
              <a:t>11/11/2015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02C2-5E57-46F6-A061-723CA9B23E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297A-52FB-4587-9874-134514DC4A8E}" type="datetimeFigureOut">
              <a:rPr lang="es-MX" smtClean="0"/>
              <a:t>11/11/2015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02C2-5E57-46F6-A061-723CA9B23E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10297A-52FB-4587-9874-134514DC4A8E}" type="datetimeFigureOut">
              <a:rPr lang="es-MX" smtClean="0"/>
              <a:t>11/11/2015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9A602C2-5E57-46F6-A061-723CA9B23E34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ctividad_(qu%C3%ADmica)" TargetMode="External"/><Relationship Id="rId2" Type="http://schemas.openxmlformats.org/officeDocument/2006/relationships/hyperlink" Target="http://es.wikipedia.org/wiki/Logaritm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.wikipedia.org/wiki/Ion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B050"/>
                </a:solidFill>
              </a:rPr>
              <a:t>Minería e Hidrosfera</a:t>
            </a:r>
            <a:endParaRPr lang="es-MX" dirty="0">
              <a:solidFill>
                <a:srgbClr val="00B05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				</a:t>
            </a:r>
            <a:r>
              <a:rPr lang="es-MX" dirty="0" smtClean="0"/>
              <a:t>noviembre de 2015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86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611560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</a:rPr>
              <a:t>CICLO HIDROLOGICO O DEL AGUA</a:t>
            </a: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rgbClr val="424456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1399456"/>
            <a:ext cx="721248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200" dirty="0" smtClean="0">
                <a:latin typeface="Franklin Gothic Book" panose="020B0503020102020204" pitchFamily="34" charset="0"/>
              </a:rPr>
              <a:t>El ciclo hidrológico es el que </a:t>
            </a:r>
            <a:r>
              <a:rPr lang="es-CL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recolecta, purifica y distribuye la cantidad fija de agua que existe en el planeta</a:t>
            </a:r>
            <a:r>
              <a:rPr lang="es-CL" sz="2200" dirty="0" smtClean="0">
                <a:latin typeface="Franklin Gothic Book" panose="020B0503020102020204" pitchFamily="34" charset="0"/>
              </a:rPr>
              <a:t>. Sin agua, los otros </a:t>
            </a:r>
            <a:r>
              <a:rPr lang="es-CL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ciclos de nutrientes no existirían </a:t>
            </a:r>
            <a:r>
              <a:rPr lang="es-CL" sz="2200" dirty="0" smtClean="0">
                <a:latin typeface="Franklin Gothic Book" panose="020B0503020102020204" pitchFamily="34" charset="0"/>
              </a:rPr>
              <a:t>en sus formas actuales, ya que es uno de los </a:t>
            </a:r>
            <a:r>
              <a:rPr lang="es-CL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medios más importantes para el movimiento de los nutrientes en el ecosistema.</a:t>
            </a:r>
          </a:p>
          <a:p>
            <a:pPr algn="just"/>
            <a:endParaRPr lang="es-CL" sz="2200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CL" sz="2200" dirty="0" smtClean="0">
                <a:latin typeface="Franklin Gothic Book" panose="020B0503020102020204" pitchFamily="34" charset="0"/>
              </a:rPr>
              <a:t>La </a:t>
            </a:r>
            <a:r>
              <a:rPr lang="es-CL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energía solar y la gravitacional</a:t>
            </a:r>
            <a:r>
              <a:rPr lang="es-CL" sz="2200" dirty="0" smtClean="0">
                <a:latin typeface="Franklin Gothic Book" panose="020B0503020102020204" pitchFamily="34" charset="0"/>
              </a:rPr>
              <a:t>, convierten continuamente el agua de un estado a otro y la mueve entre el océano, el aire, la tierra y los organismos vivos.</a:t>
            </a:r>
          </a:p>
          <a:p>
            <a:pPr algn="just"/>
            <a:endParaRPr lang="es-CL" sz="2200" b="1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CL" sz="22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  <a:r>
              <a:rPr lang="es-CL" sz="22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L</a:t>
            </a:r>
            <a:r>
              <a:rPr lang="es-CL" sz="22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a cantidad de agua en el planeta se ha mantenido relativamente constante </a:t>
            </a:r>
            <a:r>
              <a:rPr lang="es-CL" sz="2200" b="1" dirty="0" smtClean="0">
                <a:latin typeface="Franklin Gothic Book" panose="020B0503020102020204" pitchFamily="34" charset="0"/>
              </a:rPr>
              <a:t>a través del tiempo, conformando una sola unidad, controlada a través del ciclo del agua.</a:t>
            </a:r>
            <a:endParaRPr lang="es-CL" sz="2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s.static.z-dn.net/files/dde/c60dca01a9ba6e7986d3911bf88967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908720"/>
            <a:ext cx="7810522" cy="5857892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827584" y="11663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CICLO HIDROLOGICO DEL AGUA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9915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APTGCeKkIQc/ULVKo8tQi7I/AAAAAAAAACc/OjdJYg1XoyA/s1600/CICLO+DEL+AG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046109"/>
            <a:ext cx="8478321" cy="5786454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467544" y="26064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CICLO HIDROLOGICO DEL AGUA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207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73225"/>
            <a:ext cx="8208913" cy="553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7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95615"/>
            <a:ext cx="7272808" cy="604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7128792" cy="588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93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52128"/>
          </a:xfrm>
        </p:spPr>
        <p:txBody>
          <a:bodyPr>
            <a:normAutofit/>
          </a:bodyPr>
          <a:lstStyle/>
          <a:p>
            <a:r>
              <a:rPr lang="es-CL" sz="4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Parámetros de calidad químicos</a:t>
            </a:r>
            <a:endParaRPr lang="es-CL" sz="4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S_tradnl" b="1" dirty="0" smtClean="0">
                <a:solidFill>
                  <a:schemeClr val="tx1"/>
                </a:solidFill>
              </a:rPr>
              <a:t>pH</a:t>
            </a:r>
            <a:r>
              <a:rPr lang="es-ES_tradnl" dirty="0" smtClean="0">
                <a:solidFill>
                  <a:schemeClr val="tx1"/>
                </a:solidFill>
              </a:rPr>
              <a:t>: Es la medida de </a:t>
            </a:r>
            <a:r>
              <a:rPr lang="es-ES_tradnl" dirty="0" smtClean="0">
                <a:solidFill>
                  <a:schemeClr val="tx2"/>
                </a:solidFill>
              </a:rPr>
              <a:t>la acidez del agua</a:t>
            </a:r>
            <a:r>
              <a:rPr lang="es-ES_tradnl" dirty="0" smtClean="0"/>
              <a:t>. </a:t>
            </a:r>
            <a:r>
              <a:rPr lang="es-ES_tradnl" dirty="0" smtClean="0">
                <a:solidFill>
                  <a:schemeClr val="tx1"/>
                </a:solidFill>
              </a:rPr>
              <a:t>El valor de </a:t>
            </a:r>
            <a:r>
              <a:rPr lang="es-ES_tradnl" dirty="0" smtClean="0">
                <a:solidFill>
                  <a:schemeClr val="tx2"/>
                </a:solidFill>
              </a:rPr>
              <a:t>7 indica la neutralidad</a:t>
            </a:r>
            <a:r>
              <a:rPr lang="es-ES_tradnl" dirty="0" smtClean="0">
                <a:solidFill>
                  <a:schemeClr val="tx1"/>
                </a:solidFill>
              </a:rPr>
              <a:t>, y es el más deseable, por lo general, para la mayor parte de las aplicaciones. Los valores más distantes indican </a:t>
            </a:r>
            <a:r>
              <a:rPr lang="es-ES_tradnl" dirty="0" smtClean="0">
                <a:solidFill>
                  <a:schemeClr val="tx2"/>
                </a:solidFill>
              </a:rPr>
              <a:t>alta reactividad</a:t>
            </a:r>
            <a:r>
              <a:rPr lang="es-ES_tradnl" dirty="0" smtClean="0">
                <a:solidFill>
                  <a:schemeClr val="tx1"/>
                </a:solidFill>
              </a:rPr>
              <a:t>, y son siempre indeseables pues suelen llevar asociados otros problemas, como </a:t>
            </a:r>
            <a:r>
              <a:rPr lang="es-ES_tradnl" dirty="0" smtClean="0">
                <a:solidFill>
                  <a:schemeClr val="tx2"/>
                </a:solidFill>
              </a:rPr>
              <a:t>un alto contenido en sale</a:t>
            </a:r>
            <a:r>
              <a:rPr lang="es-ES_tradnl" dirty="0" smtClean="0">
                <a:solidFill>
                  <a:schemeClr val="tx1"/>
                </a:solidFill>
              </a:rPr>
              <a:t>s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smtClean="0">
                <a:solidFill>
                  <a:schemeClr val="tx1"/>
                </a:solidFill>
              </a:rPr>
              <a:t>(y a menudo en metales pesados), debido precisamente a dicha reactividad</a:t>
            </a:r>
          </a:p>
          <a:p>
            <a:endParaRPr lang="es-ES_tradnl" dirty="0">
              <a:solidFill>
                <a:schemeClr val="tx1"/>
              </a:solidFill>
              <a:latin typeface="Arial"/>
            </a:endParaRPr>
          </a:p>
          <a:p>
            <a:r>
              <a:rPr lang="es-MX" dirty="0" smtClean="0">
                <a:solidFill>
                  <a:srgbClr val="000000"/>
                </a:solidFill>
                <a:latin typeface="Arial"/>
              </a:rPr>
              <a:t>El 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pH se define como el </a:t>
            </a:r>
            <a:r>
              <a:rPr lang="es-MX" dirty="0">
                <a:solidFill>
                  <a:srgbClr val="0B0080"/>
                </a:solidFill>
                <a:latin typeface="Arial"/>
                <a:hlinkClick r:id="rId2" tooltip="Logaritmo"/>
              </a:rPr>
              <a:t>logaritmo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 negativo de base 10 de la </a:t>
            </a:r>
            <a:r>
              <a:rPr lang="es-MX" dirty="0">
                <a:solidFill>
                  <a:srgbClr val="0B0080"/>
                </a:solidFill>
                <a:latin typeface="Arial"/>
                <a:hlinkClick r:id="rId3" tooltip="Actividad (química)"/>
              </a:rPr>
              <a:t>actividad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 de los </a:t>
            </a:r>
            <a:r>
              <a:rPr lang="es-MX" dirty="0">
                <a:solidFill>
                  <a:srgbClr val="0B0080"/>
                </a:solidFill>
                <a:latin typeface="Arial"/>
                <a:hlinkClick r:id="rId4" tooltip="Ion"/>
              </a:rPr>
              <a:t>iones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 hidrógeno:</a:t>
            </a:r>
          </a:p>
          <a:p>
            <a:pPr algn="just"/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" y="476672"/>
            <a:ext cx="5050904" cy="57378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Temperatura</a:t>
            </a:r>
            <a:r>
              <a:rPr lang="es-ES_tradnl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: Constituye otro tipo de contaminación de las aguas, denominada </a:t>
            </a:r>
            <a:r>
              <a:rPr lang="es-ES_tradnl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contaminación térmica</a:t>
            </a:r>
            <a:r>
              <a:rPr lang="es-ES_tradnl" dirty="0" smtClean="0">
                <a:latin typeface="Franklin Gothic Book" panose="020B0503020102020204" pitchFamily="34" charset="0"/>
              </a:rPr>
              <a:t>. </a:t>
            </a:r>
            <a:r>
              <a:rPr lang="es-ES_tradnl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Naturalmente, depende del nivel térmico del aire en el entorno (o de las rocas-almacén, en las aguas subterráneas), aunque en ocasiones presenta </a:t>
            </a:r>
            <a:r>
              <a:rPr lang="es-ES_tradnl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condicionantes propios, ya sean naturales (aguas termales), o </a:t>
            </a:r>
            <a:r>
              <a:rPr lang="es-ES_tradnl" dirty="0" err="1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antrópicos</a:t>
            </a:r>
            <a:r>
              <a:rPr lang="es-ES_tradnl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(industrias que implican el calentamiento de aguas: centrales térmicas). </a:t>
            </a:r>
          </a:p>
          <a:p>
            <a:pPr algn="just"/>
            <a:endParaRPr lang="es-ES_tradnl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ES_tradnl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Al igual que en caso anterior, a menudo implica también</a:t>
            </a:r>
            <a:r>
              <a:rPr lang="es-ES_tradnl" dirty="0" smtClean="0">
                <a:latin typeface="Franklin Gothic Book" panose="020B0503020102020204" pitchFamily="34" charset="0"/>
              </a:rPr>
              <a:t> </a:t>
            </a:r>
            <a:r>
              <a:rPr lang="es-ES_tradnl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otros problemas, debido a la relación que se establece entre temperatura y solubilidad de sales y gases</a:t>
            </a:r>
            <a:endParaRPr lang="es-CL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algn="just"/>
            <a:endParaRPr lang="es-CL" dirty="0"/>
          </a:p>
        </p:txBody>
      </p:sp>
      <p:pic>
        <p:nvPicPr>
          <p:cNvPr id="5" name="4 Imagen" descr="TemperaturavsSolubilida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40768"/>
            <a:ext cx="36004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soy-chile.cl/Fotos/2014/08/11/file_20140811225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810500" cy="525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23728" y="83671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VARAZÓN DE LANGOSTINOS EN CORONEL</a:t>
            </a:r>
            <a:endParaRPr lang="es-ES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9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r>
              <a:rPr lang="es-ES_tradnl" sz="44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Contenido en gases</a:t>
            </a:r>
            <a:r>
              <a:rPr lang="es-ES_tradnl" sz="4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: </a:t>
            </a:r>
            <a:endParaRPr lang="es-CL" sz="4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5112"/>
          </a:xfrm>
        </p:spPr>
        <p:txBody>
          <a:bodyPr>
            <a:normAutofit/>
          </a:bodyPr>
          <a:lstStyle/>
          <a:p>
            <a:pPr algn="just"/>
            <a:r>
              <a:rPr lang="es-ES_tradnl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La proporción de gases disueltos en las aguas naturales depende de factores diversos</a:t>
            </a:r>
            <a:r>
              <a:rPr lang="es-ES_tradnl" sz="2800" dirty="0" smtClean="0">
                <a:latin typeface="Franklin Gothic Book" panose="020B0503020102020204" pitchFamily="34" charset="0"/>
              </a:rPr>
              <a:t>, </a:t>
            </a:r>
            <a:r>
              <a:rPr lang="es-ES_tradnl" sz="2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entre ellos la temperatura, la presión (sobre todo en aguas subterráneas) y la presencia de gases en la atmósfera en contacto. </a:t>
            </a:r>
          </a:p>
          <a:p>
            <a:pPr algn="just"/>
            <a:r>
              <a:rPr lang="es-ES_tradnl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Dentro de los gases más importantes  se tiene:</a:t>
            </a:r>
          </a:p>
          <a:p>
            <a:pPr algn="just"/>
            <a:r>
              <a:rPr lang="es-ES_tradnl" sz="2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CO</a:t>
            </a:r>
            <a:r>
              <a:rPr lang="es-ES_tradnl" sz="2800" baseline="-25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2</a:t>
            </a:r>
            <a:endParaRPr lang="es-ES_tradnl" sz="2800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ES_tradnl" sz="2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SO</a:t>
            </a:r>
            <a:r>
              <a:rPr lang="es-ES_tradnl" sz="2800" baseline="-25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2</a:t>
            </a:r>
            <a:r>
              <a:rPr lang="es-ES_tradnl" sz="2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, </a:t>
            </a:r>
          </a:p>
          <a:p>
            <a:pPr algn="just"/>
            <a:r>
              <a:rPr lang="es-ES_tradnl" sz="2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O</a:t>
            </a:r>
            <a:r>
              <a:rPr lang="es-ES_tradnl" sz="2800" baseline="-25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2: necesario para NH4 (toxico)_&gt; NO2 o NO3</a:t>
            </a:r>
            <a:r>
              <a:rPr lang="es-ES_tradnl" sz="2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  <a:endParaRPr lang="es-CL" sz="2800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algn="just"/>
            <a:endParaRPr lang="es-C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8864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b="1" kern="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Características</a:t>
            </a:r>
            <a:r>
              <a:rPr kumimoji="0" lang="es-ES_tradn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las aguas naturales</a:t>
            </a:r>
            <a:endParaRPr kumimoji="0" lang="es-MX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6" y="1124744"/>
            <a:ext cx="76328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Franklin Gothic Book" panose="020B0503020102020204" pitchFamily="34" charset="0"/>
              </a:rPr>
              <a:t>EL AGUA</a:t>
            </a:r>
          </a:p>
          <a:p>
            <a:pPr algn="just"/>
            <a:r>
              <a:rPr lang="es-CL" sz="2000" dirty="0" smtClean="0">
                <a:latin typeface="Franklin Gothic Book" panose="020B0503020102020204" pitchFamily="34" charset="0"/>
              </a:rPr>
              <a:t>El agua es la fuente de la vida en la Tierra. El cuerpo de los animales y el hombre </a:t>
            </a:r>
            <a:r>
              <a:rPr lang="es-CL" sz="20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contienen entre un 60- 70% de agua. </a:t>
            </a:r>
            <a:r>
              <a:rPr lang="es-CL" sz="2000" dirty="0" smtClean="0">
                <a:latin typeface="Franklin Gothic Book" panose="020B0503020102020204" pitchFamily="34" charset="0"/>
              </a:rPr>
              <a:t>Por lo tanto, </a:t>
            </a:r>
            <a:r>
              <a:rPr lang="es-CL" sz="20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ningún organismo </a:t>
            </a:r>
            <a:r>
              <a:rPr lang="es-CL" sz="2000" dirty="0" smtClean="0">
                <a:latin typeface="Franklin Gothic Book" panose="020B0503020102020204" pitchFamily="34" charset="0"/>
              </a:rPr>
              <a:t>puede sobrevivir </a:t>
            </a:r>
            <a:r>
              <a:rPr lang="es-CL" sz="20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sin un suministro relativamente constante de este elemento. Una persona siente sed </a:t>
            </a:r>
            <a:r>
              <a:rPr lang="es-CL" sz="2000" dirty="0" smtClean="0">
                <a:latin typeface="Franklin Gothic Book" panose="020B0503020102020204" pitchFamily="34" charset="0"/>
              </a:rPr>
              <a:t>después de perder un </a:t>
            </a:r>
            <a:r>
              <a:rPr lang="es-CL" sz="20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1% de líquido corporal </a:t>
            </a:r>
            <a:r>
              <a:rPr lang="es-CL" sz="2000" dirty="0" smtClean="0">
                <a:latin typeface="Franklin Gothic Book" panose="020B0503020102020204" pitchFamily="34" charset="0"/>
              </a:rPr>
              <a:t>y corre peligro de </a:t>
            </a:r>
            <a:r>
              <a:rPr lang="es-CL" sz="20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muerte si la pérdida llega al 10%.</a:t>
            </a:r>
          </a:p>
          <a:p>
            <a:pPr algn="just"/>
            <a:endParaRPr lang="es-CL" sz="2000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CL" sz="2000" dirty="0" smtClean="0">
                <a:latin typeface="Franklin Gothic Book" panose="020B0503020102020204" pitchFamily="34" charset="0"/>
              </a:rPr>
              <a:t>Desde el punto de vista de su aprovechamiento, </a:t>
            </a:r>
            <a:r>
              <a:rPr lang="es-CL" sz="20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el agua es un recurso natural renovable, aunque escaso. </a:t>
            </a:r>
          </a:p>
          <a:p>
            <a:pPr algn="just"/>
            <a:endParaRPr lang="es-CL" sz="2000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CL" sz="2000" dirty="0" smtClean="0">
                <a:latin typeface="Franklin Gothic Book" panose="020B0503020102020204" pitchFamily="34" charset="0"/>
              </a:rPr>
              <a:t>El agua dulce, en particular</a:t>
            </a:r>
            <a:r>
              <a:rPr lang="es-CL" sz="20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, estructura el paisaje físico, es la base de las características climáticas, y tiene una gran influencia en los patrones de crecimiento económico y demográfico.</a:t>
            </a:r>
          </a:p>
          <a:p>
            <a:pPr algn="just"/>
            <a:endParaRPr lang="es-CL" sz="2000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CL" sz="2000" dirty="0" smtClean="0">
                <a:latin typeface="Franklin Gothic Book" panose="020B0503020102020204" pitchFamily="34" charset="0"/>
              </a:rPr>
              <a:t>Sin embargo, mientras más crecen las poblaciones humanas</a:t>
            </a:r>
            <a:r>
              <a:rPr lang="es-CL" sz="20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, </a:t>
            </a:r>
            <a:r>
              <a:rPr lang="es-CL" sz="20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mayores son los requerimientos y demandas de este recurso</a:t>
            </a:r>
            <a:r>
              <a:rPr lang="es-CL" sz="20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.</a:t>
            </a:r>
            <a:endParaRPr lang="es-CL" sz="20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44624" y="-243408"/>
            <a:ext cx="8229600" cy="1066800"/>
          </a:xfrm>
        </p:spPr>
        <p:txBody>
          <a:bodyPr/>
          <a:lstStyle/>
          <a:p>
            <a:r>
              <a:rPr lang="es-ES_tradnl" sz="36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Contenido en sales</a:t>
            </a:r>
            <a:r>
              <a:rPr lang="es-ES_tradnl" sz="3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: </a:t>
            </a:r>
            <a:endParaRPr lang="es-CL" sz="3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36712"/>
            <a:ext cx="5112568" cy="5305776"/>
          </a:xfrm>
        </p:spPr>
        <p:txBody>
          <a:bodyPr>
            <a:noAutofit/>
          </a:bodyPr>
          <a:lstStyle/>
          <a:p>
            <a:pPr algn="just"/>
            <a:r>
              <a:rPr lang="es-ES_tradnl" sz="1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Las</a:t>
            </a:r>
            <a:r>
              <a:rPr lang="es-ES_tradnl" sz="1800" dirty="0" smtClean="0">
                <a:latin typeface="Franklin Gothic Book" panose="020B0503020102020204" pitchFamily="34" charset="0"/>
              </a:rPr>
              <a:t> </a:t>
            </a:r>
            <a:r>
              <a:rPr lang="es-ES_tradnl" sz="1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aguas naturales siempre presentan un cierto contenido en sales, </a:t>
            </a:r>
            <a:r>
              <a:rPr lang="es-ES_tradnl" sz="1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necesarias como nutrientes para la mayor parte de los organismos vivos. </a:t>
            </a:r>
          </a:p>
          <a:p>
            <a:pPr algn="just"/>
            <a:endParaRPr lang="es-ES_tradnl" sz="1800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ES_tradnl" sz="1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La conductividad del agua es una medida que nos relaciona la </a:t>
            </a:r>
            <a:r>
              <a:rPr lang="es-ES_tradnl" sz="1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capacidad del agua natural para conducir la electricidad en respuesta al contenido total en sales que presenta </a:t>
            </a:r>
            <a:r>
              <a:rPr lang="es-ES_tradnl" sz="1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(“</a:t>
            </a:r>
            <a:r>
              <a:rPr lang="es-ES_tradnl" sz="1800" i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dureza</a:t>
            </a:r>
            <a:r>
              <a:rPr lang="es-ES_tradnl" sz="1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” del agua). </a:t>
            </a:r>
          </a:p>
          <a:p>
            <a:pPr algn="just"/>
            <a:endParaRPr lang="es-ES_tradnl" sz="1800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ES_tradnl" sz="1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La conductividad es un parámetro aproximado, pero</a:t>
            </a:r>
            <a:r>
              <a:rPr lang="es-ES_tradnl" sz="1800" dirty="0" smtClean="0">
                <a:latin typeface="Franklin Gothic Book" panose="020B0503020102020204" pitchFamily="34" charset="0"/>
              </a:rPr>
              <a:t> </a:t>
            </a:r>
            <a:r>
              <a:rPr lang="es-ES_tradnl" sz="1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muy útil por lo fácil que resulta su medida</a:t>
            </a:r>
            <a:r>
              <a:rPr lang="es-ES_tradnl" sz="1800" dirty="0" smtClean="0">
                <a:latin typeface="Franklin Gothic Book" panose="020B0503020102020204" pitchFamily="34" charset="0"/>
              </a:rPr>
              <a:t>. </a:t>
            </a:r>
            <a:r>
              <a:rPr lang="es-ES_tradnl" sz="1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El contenido en sales implica la presencia de aniones y cationes, que tienen dos orígenes:</a:t>
            </a:r>
            <a:r>
              <a:rPr lang="es-ES_tradnl" sz="18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 </a:t>
            </a:r>
            <a:r>
              <a:rPr lang="es-ES_tradnl" sz="1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reacciones de equilibrio gases-agua, y disolución de los compuestos solubles de las rocas del entorno</a:t>
            </a:r>
            <a:r>
              <a:rPr lang="es-ES_tradnl" sz="1800" dirty="0" smtClean="0">
                <a:latin typeface="Franklin Gothic Book" panose="020B0503020102020204" pitchFamily="34" charset="0"/>
              </a:rPr>
              <a:t>. </a:t>
            </a:r>
          </a:p>
          <a:p>
            <a:pPr algn="just"/>
            <a:endParaRPr lang="es-CL" sz="1800" dirty="0">
              <a:latin typeface="Franklin Gothic Book" panose="020B0503020102020204" pitchFamily="34" charset="0"/>
            </a:endParaRPr>
          </a:p>
        </p:txBody>
      </p:sp>
      <p:pic>
        <p:nvPicPr>
          <p:cNvPr id="22530" name="Picture 2" descr="http://www.sierradebaza.org/reportajes/reportaje_eutrofizacion/img_oligotrof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20688"/>
            <a:ext cx="3024336" cy="6146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44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64994" y="260648"/>
            <a:ext cx="6840760" cy="571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3600" b="1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Franklin Gothic Book" panose="020B0503020102020204" pitchFamily="34" charset="0"/>
              </a:rPr>
              <a:t>Contenido en sales</a:t>
            </a:r>
            <a:r>
              <a:rPr lang="es-ES_tradnl" sz="3600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Franklin Gothic Book" panose="020B0503020102020204" pitchFamily="34" charset="0"/>
              </a:rPr>
              <a:t>: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4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Aniones </a:t>
            </a:r>
            <a:r>
              <a:rPr lang="es-ES_tradnl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: bicarbonato, sulfato y cloruro </a:t>
            </a:r>
            <a:endParaRPr lang="es-ES_tradnl" sz="2400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lvl="0" algn="just">
              <a:spcBef>
                <a:spcPct val="20000"/>
              </a:spcBef>
            </a:pPr>
            <a:endParaRPr lang="es-ES_tradnl" sz="2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Cationes: Ca</a:t>
            </a:r>
            <a:r>
              <a:rPr lang="es-ES_tradnl" sz="2400" baseline="30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2+</a:t>
            </a:r>
            <a:r>
              <a:rPr lang="es-ES_tradnl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, Mg</a:t>
            </a:r>
            <a:r>
              <a:rPr lang="es-ES_tradnl" sz="2400" baseline="30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2+</a:t>
            </a:r>
            <a:r>
              <a:rPr lang="es-ES_tradnl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y </a:t>
            </a:r>
            <a:r>
              <a:rPr lang="es-ES_tradnl" sz="24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Na</a:t>
            </a:r>
            <a:r>
              <a:rPr lang="es-ES_tradnl" sz="2400" baseline="30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+</a:t>
            </a:r>
            <a:r>
              <a:rPr lang="es-ES_tradnl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.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es-ES_tradnl" sz="2400" dirty="0">
              <a:solidFill>
                <a:prstClr val="black">
                  <a:lumMod val="50000"/>
                  <a:lumOff val="50000"/>
                </a:prstClr>
              </a:solidFill>
              <a:latin typeface="Franklin Gothic Book" panose="020B05030201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400" dirty="0">
                <a:latin typeface="Franklin Gothic Book" panose="020B0503020102020204" pitchFamily="34" charset="0"/>
              </a:rPr>
              <a:t>Esenciales para la vida de las plantas</a:t>
            </a:r>
            <a:r>
              <a:rPr lang="es-ES_tradnl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Franklin Gothic Book" panose="020B0503020102020204" pitchFamily="34" charset="0"/>
              </a:rPr>
              <a:t>: </a:t>
            </a:r>
            <a:r>
              <a:rPr lang="es-ES_tradnl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fosfatos (PO</a:t>
            </a:r>
            <a:r>
              <a:rPr lang="es-ES_tradnl" sz="2400" baseline="-25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4</a:t>
            </a:r>
            <a:r>
              <a:rPr lang="es-ES_tradnl" sz="2400" baseline="30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3-</a:t>
            </a:r>
            <a:r>
              <a:rPr lang="es-ES_tradnl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) y nitratos (NO</a:t>
            </a:r>
            <a:r>
              <a:rPr lang="es-ES_tradnl" sz="2400" baseline="-25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3</a:t>
            </a:r>
            <a:r>
              <a:rPr lang="es-ES_tradnl" sz="2400" baseline="30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-</a:t>
            </a:r>
            <a:r>
              <a:rPr lang="es-ES_tradnl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)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es-ES_tradnl" sz="24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400" dirty="0">
                <a:latin typeface="Franklin Gothic Book" panose="020B0503020102020204" pitchFamily="34" charset="0"/>
              </a:rPr>
              <a:t>Altas concentraciones producen el fenómeno de </a:t>
            </a:r>
            <a:r>
              <a:rPr lang="es-ES_tradnl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“eutrofización”. </a:t>
            </a:r>
            <a:endParaRPr lang="es-ES_tradnl" sz="2400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lvl="0" algn="just">
              <a:spcBef>
                <a:spcPct val="20000"/>
              </a:spcBef>
            </a:pPr>
            <a:endParaRPr lang="es-ES_tradnl" sz="2400" dirty="0" smtClean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lvl="0" algn="just">
              <a:spcBef>
                <a:spcPct val="20000"/>
              </a:spcBef>
            </a:pPr>
            <a:r>
              <a:rPr lang="es-MX" sz="1600" dirty="0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En ecología el término </a:t>
            </a:r>
            <a:r>
              <a:rPr lang="es-MX" sz="1600" b="1" dirty="0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eutrofización</a:t>
            </a:r>
            <a:r>
              <a:rPr lang="es-MX" sz="1600" dirty="0" smtClean="0">
                <a:solidFill>
                  <a:srgbClr val="7030A0"/>
                </a:solidFill>
                <a:latin typeface="Franklin Gothic Book" panose="020B0503020102020204" pitchFamily="34" charset="0"/>
              </a:rPr>
              <a:t> designa el enriquecimiento en nutrientes de un ecosistema. El uso más extendido se refiere específicamente al aporte más o menos masivo de nutrientes inorgánicos en un ecosistema acuático</a:t>
            </a:r>
            <a:endParaRPr lang="es-CL" sz="1600" dirty="0">
              <a:solidFill>
                <a:srgbClr val="7030A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066800"/>
          </a:xfrm>
        </p:spPr>
        <p:txBody>
          <a:bodyPr/>
          <a:lstStyle/>
          <a:p>
            <a:r>
              <a:rPr lang="es-ES_tradnl" sz="40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Sólidos en suspensión</a:t>
            </a:r>
            <a:r>
              <a:rPr lang="es-ES_tradnl" sz="4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: </a:t>
            </a:r>
            <a:endParaRPr lang="es-CL" sz="4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945736"/>
          </a:xfrm>
        </p:spPr>
        <p:txBody>
          <a:bodyPr>
            <a:noAutofit/>
          </a:bodyPr>
          <a:lstStyle/>
          <a:p>
            <a:pPr algn="just"/>
            <a:r>
              <a:rPr lang="es-ES_tradnl" sz="2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Las aguas contienen partículas en suspensión, que son arrastradas y producen la turbidez más evidente. </a:t>
            </a:r>
          </a:p>
          <a:p>
            <a:pPr algn="just"/>
            <a:r>
              <a:rPr lang="es-ES_tradnl" sz="2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Son de dos tipos: suspensiones y partículas en sentido estricto (partículas sólidas arrastradas). </a:t>
            </a:r>
          </a:p>
          <a:p>
            <a:pPr marL="0" indent="0" algn="just">
              <a:buNone/>
            </a:pPr>
            <a:endParaRPr lang="es-ES_tradnl" sz="2200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ES_tradnl" sz="2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Las partículas en suspensión constituyen un problema en cuanto a la calidad del agua no solo </a:t>
            </a:r>
            <a:r>
              <a:rPr lang="es-ES_tradnl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por su presencia</a:t>
            </a:r>
            <a:r>
              <a:rPr lang="es-ES_tradnl" sz="2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, que constituye un factor negativo principalmente por su </a:t>
            </a:r>
            <a:r>
              <a:rPr lang="es-ES_tradnl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aspecto</a:t>
            </a:r>
            <a:r>
              <a:rPr lang="es-ES_tradnl" sz="2200" dirty="0" smtClean="0">
                <a:latin typeface="Franklin Gothic Book" panose="020B0503020102020204" pitchFamily="34" charset="0"/>
              </a:rPr>
              <a:t>, </a:t>
            </a:r>
            <a:r>
              <a:rPr lang="es-ES_tradnl" sz="2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sino también porque a menudo a estas</a:t>
            </a:r>
            <a:r>
              <a:rPr lang="es-ES_tradnl" sz="2200" dirty="0" smtClean="0">
                <a:latin typeface="Franklin Gothic Book" panose="020B0503020102020204" pitchFamily="34" charset="0"/>
              </a:rPr>
              <a:t> </a:t>
            </a:r>
            <a:r>
              <a:rPr lang="es-ES_tradnl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partículas sólidas se adhieren (adsorción, absorción) una gran cantidad de contaminantes: metales pesados como el plomo o el mercurio, bacterias</a:t>
            </a:r>
            <a:r>
              <a:rPr lang="es-ES_tradnl" sz="2200" dirty="0" smtClean="0">
                <a:latin typeface="Franklin Gothic Book" panose="020B0503020102020204" pitchFamily="34" charset="0"/>
              </a:rPr>
              <a:t>, </a:t>
            </a:r>
            <a:r>
              <a:rPr lang="es-ES_tradnl" sz="2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etc. </a:t>
            </a:r>
          </a:p>
          <a:p>
            <a:pPr algn="just"/>
            <a:r>
              <a:rPr lang="es-ES_tradnl" sz="2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En este sentido, las arcillas, por sus particulares propiedades estructurales (armazón en capas, desequilibrio de cargas) juegan un papel muy importante. </a:t>
            </a:r>
          </a:p>
          <a:p>
            <a:pPr algn="just"/>
            <a:endParaRPr lang="es-CL" sz="2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s-CL" sz="4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Granulometría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4" name="3 Imagen" descr="TamanoParticula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8488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7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/>
          <a:lstStyle/>
          <a:p>
            <a:r>
              <a:rPr lang="es-ES_tradnl" sz="44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Contenido orgánico</a:t>
            </a:r>
            <a:r>
              <a:rPr lang="es-ES_tradnl" sz="4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: </a:t>
            </a:r>
            <a:endParaRPr lang="es-CL" sz="4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23357"/>
              </p:ext>
            </p:extLst>
          </p:nvPr>
        </p:nvGraphicFramePr>
        <p:xfrm>
          <a:off x="755576" y="1412777"/>
          <a:ext cx="7848872" cy="4935252"/>
        </p:xfrm>
        <a:graphic>
          <a:graphicData uri="http://schemas.openxmlformats.org/drawingml/2006/table">
            <a:tbl>
              <a:tblPr/>
              <a:tblGrid>
                <a:gridCol w="3924436"/>
                <a:gridCol w="3924436"/>
              </a:tblGrid>
              <a:tr h="498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latin typeface="Times New Roman"/>
                          <a:ea typeface="Times New Roman"/>
                          <a:cs typeface="Times New Roman"/>
                        </a:rPr>
                        <a:t>Fuente o actividad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latin typeface="Times New Roman"/>
                          <a:ea typeface="Times New Roman"/>
                          <a:cs typeface="Times New Roman"/>
                        </a:rPr>
                        <a:t>Contaminante orgánico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Times New Roman"/>
                          <a:ea typeface="Times New Roman"/>
                          <a:cs typeface="Times New Roman"/>
                        </a:rPr>
                        <a:t>Desechos humanos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Deposiciones, urea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Times New Roman"/>
                          <a:ea typeface="Times New Roman"/>
                          <a:cs typeface="Times New Roman"/>
                        </a:rPr>
                        <a:t>Desechos alimenticios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Azúcares, almidones, alcoholes, grasas, aceites, etc.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Times New Roman"/>
                          <a:ea typeface="Times New Roman"/>
                          <a:cs typeface="Times New Roman"/>
                        </a:rPr>
                        <a:t>Basura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Papel, telas, cáscaras, hojas de te, café molido, cáscaras, etc.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Times New Roman"/>
                          <a:ea typeface="Times New Roman"/>
                          <a:cs typeface="Times New Roman"/>
                        </a:rPr>
                        <a:t>Higiene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Jabones, detergentes, champú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Times New Roman"/>
                          <a:ea typeface="Times New Roman"/>
                          <a:cs typeface="Times New Roman"/>
                        </a:rPr>
                        <a:t>Agricultura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Pesticidas, fertilizantes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Times New Roman"/>
                          <a:ea typeface="Times New Roman"/>
                          <a:cs typeface="Times New Roman"/>
                        </a:rPr>
                        <a:t>Actividades industriales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Times New Roman"/>
                          <a:ea typeface="Times New Roman"/>
                          <a:cs typeface="Times New Roman"/>
                        </a:rPr>
                        <a:t>Muy importantes y variados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Industria farmacéutica y petrolífera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Times New Roman"/>
                          <a:ea typeface="Times New Roman"/>
                          <a:cs typeface="Times New Roman"/>
                        </a:rPr>
                        <a:t>Gama muy amplia de diferentes contaminantes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Otras industrias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Times New Roman"/>
                          <a:ea typeface="Times New Roman"/>
                          <a:cs typeface="Times New Roman"/>
                        </a:rPr>
                        <a:t>Producen por lo general concentraciones muy elevadas de un único tipo de contaminantes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0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Procesadoras de papel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Times New Roman"/>
                          <a:ea typeface="Times New Roman"/>
                          <a:cs typeface="Times New Roman"/>
                        </a:rPr>
                        <a:t>Celulosa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Mataderos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Times New Roman"/>
                          <a:ea typeface="Times New Roman"/>
                          <a:cs typeface="Times New Roman"/>
                        </a:rPr>
                        <a:t>Sangre, restos orgánicos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Fabricación de alimentos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Times New Roman"/>
                          <a:ea typeface="Times New Roman"/>
                          <a:cs typeface="Times New Roman"/>
                        </a:rPr>
                        <a:t>Azúcar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8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>
            <a:noAutofit/>
          </a:bodyPr>
          <a:lstStyle/>
          <a:p>
            <a:r>
              <a:rPr lang="es-CL" sz="4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 que contribuye el contenido orgánico:</a:t>
            </a:r>
            <a:endParaRPr lang="es-CL" sz="4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9424"/>
            <a:ext cx="4114800" cy="3123792"/>
          </a:xfrm>
        </p:spPr>
        <p:txBody>
          <a:bodyPr>
            <a:normAutofit/>
          </a:bodyPr>
          <a:lstStyle/>
          <a:p>
            <a:r>
              <a:rPr lang="es-CL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1) proliferación de microorganismos</a:t>
            </a:r>
          </a:p>
          <a:p>
            <a:r>
              <a:rPr lang="es-CL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2) efectos perjudiciales como olor y color</a:t>
            </a:r>
            <a:endParaRPr lang="es-CL" sz="2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3 Imagen" descr="ConcEspeci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060848"/>
            <a:ext cx="45339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8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66800"/>
          </a:xfrm>
        </p:spPr>
        <p:txBody>
          <a:bodyPr/>
          <a:lstStyle/>
          <a:p>
            <a:r>
              <a:rPr lang="es-CL" sz="4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Parámetros de calidad biológicos</a:t>
            </a:r>
            <a:endParaRPr lang="es-CL" sz="4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es-ES" sz="2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Demanda biológica de oxígeno</a:t>
            </a:r>
            <a:r>
              <a:rPr lang="es-ES" sz="2800" dirty="0" smtClean="0">
                <a:latin typeface="Franklin Gothic Book" panose="020B0503020102020204" pitchFamily="34" charset="0"/>
              </a:rPr>
              <a:t>. </a:t>
            </a:r>
            <a:r>
              <a:rPr lang="es-ES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Es el parámetro que representa el </a:t>
            </a:r>
            <a:r>
              <a:rPr lang="es-ES" sz="2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requerimiento de oxígeno producido por la biodegradación de la materia orgánica contenida en el agua. </a:t>
            </a:r>
          </a:p>
          <a:p>
            <a:pPr lvl="0" algn="just"/>
            <a:r>
              <a:rPr lang="es-ES" sz="2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Indica de forma indirecta la cantidad de materia orgánica biodegradable que contiene el agua. </a:t>
            </a:r>
          </a:p>
          <a:p>
            <a:pPr algn="just"/>
            <a:r>
              <a:rPr lang="es-CL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DBO&lt;DQO (oxidación bacteriana es menor quela química)</a:t>
            </a:r>
            <a:endParaRPr lang="es-CL" sz="2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79985" y="1367190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latin typeface="Franklin Gothic Book" panose="020B0503020102020204" pitchFamily="34" charset="0"/>
              </a:rPr>
              <a:t>DBO</a:t>
            </a:r>
          </a:p>
        </p:txBody>
      </p:sp>
    </p:spTree>
    <p:extLst>
      <p:ext uri="{BB962C8B-B14F-4D97-AF65-F5344CB8AC3E}">
        <p14:creationId xmlns:p14="http://schemas.microsoft.com/office/powerpoint/2010/main" val="18142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700808" y="0"/>
            <a:ext cx="8229600" cy="1600200"/>
          </a:xfrm>
        </p:spPr>
        <p:txBody>
          <a:bodyPr/>
          <a:lstStyle/>
          <a:p>
            <a:r>
              <a:rPr lang="es-ES" sz="4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DQO</a:t>
            </a:r>
            <a:endParaRPr lang="es-CL" sz="4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S" sz="3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Demanda química de oxígeno. </a:t>
            </a:r>
            <a:r>
              <a:rPr lang="es-ES" sz="3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Es la </a:t>
            </a:r>
            <a:r>
              <a:rPr lang="es-ES" sz="3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cantidad de oxígeno (mg/l) consumido en medio sulfúrico y con </a:t>
            </a:r>
            <a:r>
              <a:rPr lang="es-ES" sz="3000" dirty="0" err="1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dicromato</a:t>
            </a:r>
            <a:r>
              <a:rPr lang="es-ES" sz="3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potásico</a:t>
            </a:r>
            <a:r>
              <a:rPr lang="es-ES" sz="3000" dirty="0" smtClean="0">
                <a:latin typeface="Franklin Gothic Book" panose="020B0503020102020204" pitchFamily="34" charset="0"/>
              </a:rPr>
              <a:t> </a:t>
            </a:r>
            <a:r>
              <a:rPr lang="es-ES" sz="3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que es </a:t>
            </a:r>
            <a:r>
              <a:rPr lang="es-ES" sz="3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necesaria para la oxidación de la materia mineral y orgánica, biodegradable o no, presente en las aguas residuales</a:t>
            </a:r>
            <a:r>
              <a:rPr lang="es-ES" sz="3000" dirty="0" smtClean="0">
                <a:latin typeface="Franklin Gothic Book" panose="020B0503020102020204" pitchFamily="34" charset="0"/>
              </a:rPr>
              <a:t>. </a:t>
            </a:r>
            <a:r>
              <a:rPr lang="es-ES" sz="3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Es una medida más exacta de la cantidad d</a:t>
            </a:r>
            <a:r>
              <a:rPr lang="es-ES" sz="3000" dirty="0" smtClean="0">
                <a:latin typeface="Franklin Gothic Book" panose="020B0503020102020204" pitchFamily="34" charset="0"/>
              </a:rPr>
              <a:t>e </a:t>
            </a:r>
            <a:r>
              <a:rPr lang="es-ES" sz="3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materia orgánica presente en el agua.</a:t>
            </a:r>
            <a:endParaRPr lang="es-CL" sz="3000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algn="just"/>
            <a:endParaRPr lang="es-CL" sz="3000" dirty="0"/>
          </a:p>
        </p:txBody>
      </p:sp>
    </p:spTree>
    <p:extLst>
      <p:ext uri="{BB962C8B-B14F-4D97-AF65-F5344CB8AC3E}">
        <p14:creationId xmlns:p14="http://schemas.microsoft.com/office/powerpoint/2010/main" val="33204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844824" y="0"/>
            <a:ext cx="8229600" cy="1066800"/>
          </a:xfrm>
        </p:spPr>
        <p:txBody>
          <a:bodyPr/>
          <a:lstStyle/>
          <a:p>
            <a:r>
              <a:rPr lang="es-ES" sz="4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COT</a:t>
            </a:r>
            <a:endParaRPr lang="es-CL" sz="4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es-ES" sz="3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Carbono orgánico total</a:t>
            </a:r>
            <a:r>
              <a:rPr lang="es-ES" sz="3200" dirty="0" smtClean="0">
                <a:latin typeface="Franklin Gothic Book" panose="020B0503020102020204" pitchFamily="34" charset="0"/>
              </a:rPr>
              <a:t>. </a:t>
            </a:r>
            <a:r>
              <a:rPr lang="es-ES" sz="3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Es una medida que tiende a </a:t>
            </a:r>
            <a:r>
              <a:rPr lang="es-ES" sz="3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sustituir a la del DQO</a:t>
            </a:r>
            <a:r>
              <a:rPr lang="es-ES" sz="3200" dirty="0" smtClean="0">
                <a:latin typeface="Franklin Gothic Book" panose="020B0503020102020204" pitchFamily="34" charset="0"/>
              </a:rPr>
              <a:t>, </a:t>
            </a:r>
            <a:r>
              <a:rPr lang="es-ES" sz="3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y representa el carbono orgánico total</a:t>
            </a:r>
            <a:r>
              <a:rPr lang="es-ES" sz="3200" dirty="0" smtClean="0">
                <a:latin typeface="Franklin Gothic Book" panose="020B0503020102020204" pitchFamily="34" charset="0"/>
              </a:rPr>
              <a:t>, </a:t>
            </a:r>
            <a:r>
              <a:rPr lang="es-ES" sz="3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producido por la oxidación catalítica completa del carbono orgánico de la muestra.</a:t>
            </a:r>
            <a:r>
              <a:rPr lang="es-ES" sz="3200" dirty="0" smtClean="0">
                <a:latin typeface="Franklin Gothic Book" panose="020B0503020102020204" pitchFamily="34" charset="0"/>
              </a:rPr>
              <a:t> </a:t>
            </a:r>
            <a:r>
              <a:rPr lang="es-ES" sz="3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Esta medida presenta las mismas características que la DQO, y se puede realizar de forma más rápida y precisa.</a:t>
            </a:r>
            <a:r>
              <a:rPr lang="es-MX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endParaRPr lang="es-MX" sz="32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sz="3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Se </a:t>
            </a:r>
            <a:r>
              <a:rPr lang="es-MX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mide por la cantidad de dióxido de carbono que se genera al oxidar la materia orgánica en condiciones especiales</a:t>
            </a:r>
            <a:r>
              <a:rPr lang="es-MX" sz="3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.</a:t>
            </a:r>
            <a:endParaRPr lang="es-ES" sz="32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ES" sz="3200" dirty="0" smtClean="0">
                <a:latin typeface="Franklin Gothic Book" panose="020B0503020102020204" pitchFamily="34" charset="0"/>
              </a:rPr>
              <a:t>.</a:t>
            </a:r>
            <a:endParaRPr lang="es-CL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r>
              <a:rPr lang="es-CL" sz="4400" dirty="0" smtClean="0">
                <a:solidFill>
                  <a:schemeClr val="tx1"/>
                </a:solidFill>
              </a:rPr>
              <a:t>El agua y la salud humana</a:t>
            </a:r>
            <a:endParaRPr lang="es-CL" sz="4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es-ES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El agua presenta su problemática propia en este sentido. Los mayores problemas a corto plazo derivan, fundamentalmente, del contenido biológico, que causa enfermedades infecciosas, más o menos graves en cada caso. Sin embargo, </a:t>
            </a:r>
            <a:r>
              <a:rPr lang="es-ES" sz="2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dependiendo de la concentración (corto, mediano, o largo plazo) los contenidos en sales y en partículas sólidas de composición determinada, también pueden acarrear problemas de consideración.</a:t>
            </a:r>
            <a:endParaRPr lang="es-CL" sz="28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7584" y="620688"/>
            <a:ext cx="75608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0B050"/>
                </a:solidFill>
                <a:latin typeface="Franklin Gothic Book"/>
              </a:rPr>
              <a:t>En </a:t>
            </a:r>
            <a:r>
              <a:rPr lang="es-ES" sz="2800" b="1" dirty="0">
                <a:solidFill>
                  <a:srgbClr val="00B050"/>
                </a:solidFill>
                <a:latin typeface="Franklin Gothic Book"/>
              </a:rPr>
              <a:t>el planeta hay más de 1000 millones de personas que no tienen acceso al agua </a:t>
            </a:r>
            <a:r>
              <a:rPr lang="es-ES" sz="2800" b="1" dirty="0" smtClean="0">
                <a:solidFill>
                  <a:srgbClr val="00B050"/>
                </a:solidFill>
                <a:latin typeface="Franklin Gothic Book"/>
              </a:rPr>
              <a:t>potable: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83838"/>
                </a:solidFill>
                <a:latin typeface="inherit"/>
              </a:rPr>
              <a:t>Cerca de 3000 millones de personas no tienen acceso a saneamiento y de estos, 1 billón de niños vive sin un saneamiento básico un niño muere cada 20 segundos como resultado de esta falta de saneamiento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83838"/>
                </a:solidFill>
                <a:latin typeface="inherit"/>
              </a:rPr>
              <a:t>Una de cada cuatro personas menores de 5 años muere de enfermedades que se transmiten a través del agua -1.5 millones de niños mueren de diarrea al año</a:t>
            </a:r>
          </a:p>
          <a:p>
            <a:endParaRPr lang="es-ES" sz="2800" b="1" i="0" dirty="0">
              <a:solidFill>
                <a:srgbClr val="00B050"/>
              </a:solidFill>
              <a:effectLst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26652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3528" y="836711"/>
          <a:ext cx="8496944" cy="5688632"/>
        </p:xfrm>
        <a:graphic>
          <a:graphicData uri="http://schemas.openxmlformats.org/drawingml/2006/table">
            <a:tbl>
              <a:tblPr/>
              <a:tblGrid>
                <a:gridCol w="2452423"/>
                <a:gridCol w="6044521"/>
              </a:tblGrid>
              <a:tr h="517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latin typeface="Times New Roman"/>
                          <a:ea typeface="Times New Roman"/>
                          <a:cs typeface="Times New Roman"/>
                        </a:rPr>
                        <a:t>Contaminante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latin typeface="Times New Roman"/>
                          <a:ea typeface="Times New Roman"/>
                          <a:cs typeface="Times New Roman"/>
                        </a:rPr>
                        <a:t>Efecto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Arsénico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Times New Roman"/>
                          <a:cs typeface="Times New Roman"/>
                        </a:rPr>
                        <a:t>Envenenamiento (vómitos, diarrea, dolores)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Cadmio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Times New Roman"/>
                          <a:cs typeface="Times New Roman"/>
                        </a:rPr>
                        <a:t>Náuseas, contracciones musculares, vómitos, diarrea, afección al riñón, riesgo de cáncer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Mercurio (metil-)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Times New Roman"/>
                          <a:cs typeface="Times New Roman"/>
                        </a:rPr>
                        <a:t>Náuseas, vómitos, puede conducir a condiciones crónicas que simulan desórdenes psíquicos: irritabilidad, miedo, depresión, dolores de cabeza, fatiga, inhabilidad para aceptar críticas o concentrarse, amnesia, insomnio, respuestas emocionales exageradas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Nitritos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 err="1">
                          <a:latin typeface="Times New Roman"/>
                          <a:ea typeface="Times New Roman"/>
                          <a:cs typeface="Times New Roman"/>
                        </a:rPr>
                        <a:t>Metahemoclobinemia</a:t>
                      </a:r>
                      <a:r>
                        <a:rPr lang="es-ES_tradnl" sz="2400" dirty="0">
                          <a:latin typeface="Times New Roman"/>
                          <a:ea typeface="Times New Roman"/>
                          <a:cs typeface="Times New Roman"/>
                        </a:rPr>
                        <a:t> (asfixia en niños)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8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sz="3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Muchos de estos problemas pueden atenuarse o eliminarse totalmente con la </a:t>
            </a:r>
            <a:r>
              <a:rPr lang="es-ES" sz="3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depuración, consistente básicamente en:</a:t>
            </a:r>
          </a:p>
          <a:p>
            <a:pPr algn="just">
              <a:buNone/>
            </a:pPr>
            <a:r>
              <a:rPr lang="es-ES" sz="3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</a:p>
          <a:p>
            <a:pPr algn="just"/>
            <a:r>
              <a:rPr lang="es-ES" sz="3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1) Un filtrado, que elimina las partículas mayores.</a:t>
            </a:r>
          </a:p>
          <a:p>
            <a:pPr algn="just"/>
            <a:endParaRPr lang="es-ES" sz="3000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ES" sz="3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2) Una floculación, que elimina las partículas de menor tamaño y los contaminantes químicos y biológicos asociados.</a:t>
            </a:r>
          </a:p>
          <a:p>
            <a:pPr algn="just"/>
            <a:endParaRPr lang="es-ES" sz="3000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ES" sz="3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3) Procesos específicos de precipitación de las sales presentes, eliminación de compuestos orgánicos (normalmente por oxidación), y eliminación de microorganismos (desinfección: cloración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066800"/>
          </a:xfrm>
        </p:spPr>
        <p:txBody>
          <a:bodyPr/>
          <a:lstStyle/>
          <a:p>
            <a:r>
              <a:rPr lang="es-CL" sz="4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Minería y aguas</a:t>
            </a:r>
            <a:endParaRPr lang="es-CL" sz="4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24536"/>
          </a:xfrm>
        </p:spPr>
        <p:txBody>
          <a:bodyPr>
            <a:noAutofit/>
          </a:bodyPr>
          <a:lstStyle/>
          <a:p>
            <a:pPr algn="just"/>
            <a:r>
              <a:rPr lang="es-ES_tradnl" sz="2200" dirty="0" smtClean="0">
                <a:latin typeface="Franklin Gothic Book" panose="020B0503020102020204" pitchFamily="34" charset="0"/>
              </a:rPr>
              <a:t>La minería, como cualquier otro proceso industrial, produce problemas en la </a:t>
            </a:r>
            <a:r>
              <a:rPr lang="es-ES_tradnl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calidad del agua en varios aspectos:</a:t>
            </a:r>
          </a:p>
          <a:p>
            <a:pPr algn="just"/>
            <a:endParaRPr lang="es-CL" sz="2200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lvl="0" algn="just"/>
            <a:r>
              <a:rPr lang="es-ES_tradnl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Contaminación de aguas debidas a la propia naturaleza de los materiales explotados, </a:t>
            </a:r>
            <a:r>
              <a:rPr lang="es-ES_tradnl" sz="2200" dirty="0" smtClean="0">
                <a:latin typeface="Franklin Gothic Book" panose="020B0503020102020204" pitchFamily="34" charset="0"/>
              </a:rPr>
              <a:t>por ejemplo los metales (Cu, Zn-(Cd), Hg, </a:t>
            </a:r>
            <a:r>
              <a:rPr lang="es-ES_tradnl" sz="2200" dirty="0" err="1" smtClean="0">
                <a:latin typeface="Franklin Gothic Book" panose="020B0503020102020204" pitchFamily="34" charset="0"/>
              </a:rPr>
              <a:t>etc</a:t>
            </a:r>
            <a:r>
              <a:rPr lang="es-ES_tradnl" sz="2200" dirty="0" smtClean="0">
                <a:latin typeface="Franklin Gothic Book" panose="020B0503020102020204" pitchFamily="34" charset="0"/>
              </a:rPr>
              <a:t>) y aniones asociados (sulfatos, carbonatos, </a:t>
            </a:r>
            <a:r>
              <a:rPr lang="es-ES_tradnl" sz="2200" dirty="0" err="1" smtClean="0">
                <a:latin typeface="Franklin Gothic Book" panose="020B0503020102020204" pitchFamily="34" charset="0"/>
              </a:rPr>
              <a:t>etc</a:t>
            </a:r>
            <a:r>
              <a:rPr lang="es-ES_tradnl" sz="2200" dirty="0" smtClean="0">
                <a:latin typeface="Franklin Gothic Book" panose="020B0503020102020204" pitchFamily="34" charset="0"/>
              </a:rPr>
              <a:t>).</a:t>
            </a:r>
          </a:p>
          <a:p>
            <a:pPr lvl="0" algn="just"/>
            <a:endParaRPr lang="es-CL" sz="2200" dirty="0" smtClean="0">
              <a:latin typeface="Franklin Gothic Book" panose="020B0503020102020204" pitchFamily="34" charset="0"/>
            </a:endParaRPr>
          </a:p>
          <a:p>
            <a:pPr lvl="0" algn="just"/>
            <a:r>
              <a:rPr lang="es-ES_tradnl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Contaminación de aguas debidas al uso de técnicas de lixiviación en pila</a:t>
            </a:r>
            <a:r>
              <a:rPr lang="es-ES_tradnl" sz="22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 </a:t>
            </a:r>
            <a:r>
              <a:rPr lang="es-ES_tradnl" sz="2200" dirty="0" smtClean="0">
                <a:latin typeface="Franklin Gothic Book" panose="020B0503020102020204" pitchFamily="34" charset="0"/>
              </a:rPr>
              <a:t>(</a:t>
            </a:r>
            <a:r>
              <a:rPr lang="es-ES_tradnl" sz="2200" i="1" dirty="0" err="1" smtClean="0">
                <a:latin typeface="Franklin Gothic Book" panose="020B0503020102020204" pitchFamily="34" charset="0"/>
              </a:rPr>
              <a:t>heap</a:t>
            </a:r>
            <a:r>
              <a:rPr lang="es-ES_tradnl" sz="2200" i="1" dirty="0" smtClean="0">
                <a:latin typeface="Franklin Gothic Book" panose="020B0503020102020204" pitchFamily="34" charset="0"/>
              </a:rPr>
              <a:t> </a:t>
            </a:r>
            <a:r>
              <a:rPr lang="es-ES_tradnl" sz="2200" i="1" dirty="0" err="1" smtClean="0">
                <a:latin typeface="Franklin Gothic Book" panose="020B0503020102020204" pitchFamily="34" charset="0"/>
              </a:rPr>
              <a:t>leaching</a:t>
            </a:r>
            <a:r>
              <a:rPr lang="es-ES_tradnl" sz="2200" dirty="0" smtClean="0">
                <a:latin typeface="Franklin Gothic Book" panose="020B0503020102020204" pitchFamily="34" charset="0"/>
              </a:rPr>
              <a:t>) de metales, donde el agente </a:t>
            </a:r>
            <a:r>
              <a:rPr lang="es-ES_tradnl" sz="2200" dirty="0" err="1" smtClean="0">
                <a:latin typeface="Franklin Gothic Book" panose="020B0503020102020204" pitchFamily="34" charset="0"/>
              </a:rPr>
              <a:t>lixiviante</a:t>
            </a:r>
            <a:r>
              <a:rPr lang="es-ES_tradnl" sz="2200" dirty="0" smtClean="0">
                <a:latin typeface="Franklin Gothic Book" panose="020B0503020102020204" pitchFamily="34" charset="0"/>
              </a:rPr>
              <a:t> puede ser el ácido sulfúrico (para el cobre) o el cianuro de sodio (para el oro).</a:t>
            </a:r>
          </a:p>
          <a:p>
            <a:pPr lvl="0" algn="just"/>
            <a:endParaRPr lang="es-CL" sz="2200" dirty="0" smtClean="0">
              <a:latin typeface="Franklin Gothic Book" panose="020B0503020102020204" pitchFamily="34" charset="0"/>
            </a:endParaRPr>
          </a:p>
          <a:p>
            <a:pPr lvl="0" algn="just"/>
            <a:r>
              <a:rPr lang="es-ES_tradnl" sz="22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Contaminación de aguas debido a su empleo en procesos post-mineros </a:t>
            </a:r>
            <a:r>
              <a:rPr lang="es-ES_tradnl" sz="2200" dirty="0" smtClean="0">
                <a:latin typeface="Franklin Gothic Book" panose="020B0503020102020204" pitchFamily="34" charset="0"/>
              </a:rPr>
              <a:t>(p.ej., lavado por flotación).</a:t>
            </a:r>
          </a:p>
          <a:p>
            <a:pPr lvl="0" algn="just"/>
            <a:endParaRPr lang="es-CL" sz="2200" dirty="0" smtClean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6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8548" y="1196752"/>
            <a:ext cx="7344816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1F497D"/>
                </a:solidFill>
                <a:latin typeface="Franklin Gothic Book" panose="020B0503020102020204" pitchFamily="34" charset="0"/>
              </a:rPr>
              <a:t>Contaminación de las aguas debido a factores indirectos</a:t>
            </a:r>
            <a:r>
              <a:rPr lang="es-ES_tradnl" sz="2200" dirty="0">
                <a:solidFill>
                  <a:prstClr val="black"/>
                </a:solidFill>
                <a:latin typeface="Franklin Gothic Book" panose="020B0503020102020204" pitchFamily="34" charset="0"/>
              </a:rPr>
              <a:t>: arrastre de partículas por el viento u otros mecanismos a aguas de áreas más o menos alejadas de la explotación.</a:t>
            </a:r>
            <a:endParaRPr lang="es-CL" sz="22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L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4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6800"/>
          </a:xfrm>
        </p:spPr>
        <p:txBody>
          <a:bodyPr/>
          <a:lstStyle/>
          <a:p>
            <a:r>
              <a:rPr lang="es-CL" sz="4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Minería e hidrogeología</a:t>
            </a:r>
            <a:endParaRPr lang="es-CL" sz="4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4873728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La presencia de agua en la mina, sobre todo a ciertas profundidades, constituye un problema que solamente puede resolverse produciendo de forma controlada un</a:t>
            </a:r>
            <a:r>
              <a:rPr lang="es-ES" sz="2000" dirty="0" smtClean="0">
                <a:latin typeface="Franklin Gothic Book" panose="020B0503020102020204" pitchFamily="34" charset="0"/>
              </a:rPr>
              <a:t> </a:t>
            </a:r>
            <a:r>
              <a:rPr lang="es-ES" sz="2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descenso del nivel de los acuíferos de la zona</a:t>
            </a:r>
            <a:r>
              <a:rPr lang="es-ES" sz="2000" dirty="0" smtClean="0">
                <a:latin typeface="Franklin Gothic Book" panose="020B0503020102020204" pitchFamily="34" charset="0"/>
              </a:rPr>
              <a:t>, para </a:t>
            </a:r>
            <a:r>
              <a:rPr lang="es-ES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que queden por debajo del nivel de laboreo</a:t>
            </a:r>
            <a:r>
              <a:rPr lang="es-ES" sz="2000" dirty="0" smtClean="0">
                <a:latin typeface="Franklin Gothic Book" panose="020B0503020102020204" pitchFamily="34" charset="0"/>
              </a:rPr>
              <a:t>.</a:t>
            </a:r>
          </a:p>
          <a:p>
            <a:pPr algn="just"/>
            <a:endParaRPr lang="es-ES" sz="2000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Ello puede implicar la </a:t>
            </a:r>
            <a:r>
              <a:rPr lang="es-ES" sz="2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desecación de pozos próximos</a:t>
            </a:r>
            <a:r>
              <a:rPr lang="es-ES" sz="2000" dirty="0" smtClean="0">
                <a:latin typeface="Franklin Gothic Book" panose="020B0503020102020204" pitchFamily="34" charset="0"/>
              </a:rPr>
              <a:t>, </a:t>
            </a:r>
            <a:r>
              <a:rPr lang="es-ES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 distancias variables en función de la litología de las rocas que constituyan cada acuífero: </a:t>
            </a:r>
            <a:r>
              <a:rPr lang="es-ES" sz="2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si se trata de rocas poco permeables, el problema afectará solamente al entorno inmediato de las labores, pero si se trata de rocas muy porosas y permeables, el problema puede alcanzar distancias considerables. </a:t>
            </a:r>
          </a:p>
          <a:p>
            <a:pPr algn="just"/>
            <a:endParaRPr lang="es-ES" sz="2000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También podrá afectar a </a:t>
            </a:r>
            <a:r>
              <a:rPr lang="es-ES" sz="2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parámetros físico-químicos, pues a menudo por el fondo de la explotación a cielo abierto</a:t>
            </a:r>
            <a:r>
              <a:rPr lang="es-ES" sz="20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se podrán </a:t>
            </a:r>
            <a:r>
              <a:rPr lang="es-ES" sz="2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infiltrar aguas </a:t>
            </a:r>
            <a:r>
              <a:rPr lang="es-ES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afectadas por la problemática específica de cada mina: turbidez (siempre), cambios composicionales,  de acidez, de condiciones </a:t>
            </a:r>
            <a:r>
              <a:rPr lang="es-ES" sz="20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redox</a:t>
            </a:r>
            <a:r>
              <a:rPr lang="es-ES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, etc.</a:t>
            </a:r>
            <a:endParaRPr lang="es-CL" sz="20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just"/>
            <a:endParaRPr lang="es-CL" sz="2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eriayAguasSubterranea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28091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10725"/>
            <a:ext cx="8229600" cy="1066800"/>
          </a:xfrm>
        </p:spPr>
        <p:txBody>
          <a:bodyPr/>
          <a:lstStyle/>
          <a:p>
            <a:r>
              <a:rPr lang="es-CL" sz="4400" dirty="0" smtClean="0">
                <a:solidFill>
                  <a:schemeClr val="tx1"/>
                </a:solidFill>
              </a:rPr>
              <a:t>Drenaje ácido de la mina</a:t>
            </a:r>
            <a:endParaRPr lang="es-CL" sz="4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24536"/>
          </a:xfrm>
        </p:spPr>
        <p:txBody>
          <a:bodyPr>
            <a:noAutofit/>
          </a:bodyPr>
          <a:lstStyle/>
          <a:p>
            <a:pPr algn="just"/>
            <a:r>
              <a:rPr lang="es-ES_tradnl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Sin duda, el mayor problema que representa la minería frente a las aguas es la formación del denominado </a:t>
            </a:r>
            <a:r>
              <a:rPr lang="es-ES_tradnl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drenaje ácido de mina </a:t>
            </a:r>
            <a:r>
              <a:rPr lang="es-ES_tradnl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(“</a:t>
            </a:r>
            <a:r>
              <a:rPr lang="es-ES" i="1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acid</a:t>
            </a:r>
            <a:r>
              <a:rPr lang="es-ES_tradnl" i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mine </a:t>
            </a:r>
            <a:r>
              <a:rPr lang="es-ES" i="1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drainage</a:t>
            </a:r>
            <a:r>
              <a:rPr lang="es-ES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”</a:t>
            </a:r>
            <a:r>
              <a:rPr lang="es-ES_tradnl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, AMD), </a:t>
            </a:r>
            <a:r>
              <a:rPr lang="es-ES_tradnl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consistente en la emisión o formación de aguas de gran acidez</a:t>
            </a:r>
            <a:r>
              <a:rPr lang="es-ES_tradnl" dirty="0" smtClean="0">
                <a:latin typeface="Franklin Gothic Book" panose="020B0503020102020204" pitchFamily="34" charset="0"/>
              </a:rPr>
              <a:t>, </a:t>
            </a:r>
            <a:r>
              <a:rPr lang="es-ES_tradnl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por lo </a:t>
            </a:r>
            <a:r>
              <a:rPr lang="es-ES_tradnl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general ricas en sulfatos</a:t>
            </a:r>
            <a:r>
              <a:rPr lang="es-ES_tradnl" dirty="0" smtClean="0">
                <a:latin typeface="Franklin Gothic Book" panose="020B0503020102020204" pitchFamily="34" charset="0"/>
              </a:rPr>
              <a:t>, </a:t>
            </a:r>
            <a:r>
              <a:rPr lang="es-ES_tradnl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y con contenidos variables en metales pesados. </a:t>
            </a:r>
          </a:p>
          <a:p>
            <a:pPr algn="just"/>
            <a:r>
              <a:rPr lang="es-ES_tradnl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Dicho drenaje se desarrolla a partir de </a:t>
            </a:r>
            <a:r>
              <a:rPr lang="es-ES_tradnl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la lixiviación  de sulfuros metálicos o y de la pirita presente en carbones</a:t>
            </a:r>
            <a:r>
              <a:rPr lang="es-ES_tradnl" dirty="0" smtClean="0">
                <a:latin typeface="Franklin Gothic Book" panose="020B0503020102020204" pitchFamily="34" charset="0"/>
              </a:rPr>
              <a:t>. </a:t>
            </a:r>
          </a:p>
          <a:p>
            <a:pPr algn="just"/>
            <a:endParaRPr lang="es-ES_tradnl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ES_tradnl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Para ello existen dos fuentes principales: </a:t>
            </a:r>
          </a:p>
          <a:p>
            <a:pPr algn="just"/>
            <a:r>
              <a:rPr lang="es-ES_tradnl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1) el mineral sulfurado “</a:t>
            </a:r>
            <a:r>
              <a:rPr lang="es-ES_tradnl" i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in situ</a:t>
            </a:r>
            <a:r>
              <a:rPr lang="es-ES_tradnl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” (causa no </a:t>
            </a:r>
            <a:r>
              <a:rPr lang="es-ES_tradnl" dirty="0" err="1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antropogénica</a:t>
            </a:r>
            <a:r>
              <a:rPr lang="es-ES_tradnl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)</a:t>
            </a:r>
          </a:p>
          <a:p>
            <a:pPr algn="just"/>
            <a:r>
              <a:rPr lang="es-ES_tradnl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2) las escombreras (</a:t>
            </a:r>
            <a:r>
              <a:rPr lang="es-ES_tradnl" i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mineral </a:t>
            </a:r>
            <a:r>
              <a:rPr lang="es-ES_tradnl" i="1" dirty="0" err="1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dumps</a:t>
            </a:r>
            <a:r>
              <a:rPr lang="es-ES_tradnl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). </a:t>
            </a:r>
            <a:endParaRPr lang="es-CL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377784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es-CL" dirty="0" smtClean="0"/>
          </a:p>
          <a:p>
            <a:pPr algn="just"/>
            <a:r>
              <a:rPr lang="es-ES_tradnl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 pesar de que estas reacciones pueden dar a entender que suceden en condiciones puramente inorgánicas,</a:t>
            </a:r>
            <a:r>
              <a:rPr lang="es-ES_tradnl" sz="2600" dirty="0" smtClean="0">
                <a:latin typeface="Franklin Gothic Book" panose="020B0503020102020204" pitchFamily="34" charset="0"/>
              </a:rPr>
              <a:t> </a:t>
            </a:r>
            <a:r>
              <a:rPr lang="es-ES_tradnl" sz="26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el entorno biológico juega un papel decisivo. </a:t>
            </a:r>
          </a:p>
          <a:p>
            <a:pPr algn="just"/>
            <a:endParaRPr lang="es-ES_tradnl" sz="2600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ES_tradnl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La bacteria </a:t>
            </a:r>
            <a:r>
              <a:rPr lang="es-ES_tradnl" sz="2600" i="1" dirty="0" err="1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Thibacillus</a:t>
            </a:r>
            <a:r>
              <a:rPr lang="es-ES_tradnl" sz="2600" i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  <a:r>
              <a:rPr lang="es-ES_tradnl" sz="2600" i="1" dirty="0" err="1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ferrooxidans</a:t>
            </a:r>
            <a:r>
              <a:rPr lang="es-ES_tradnl" sz="26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  <a:r>
              <a:rPr lang="es-ES_tradnl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es la </a:t>
            </a:r>
            <a:r>
              <a:rPr lang="es-ES_tradnl" sz="26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mayor responsable de la contaminación relacionada con el drenaje ácido</a:t>
            </a:r>
            <a:r>
              <a:rPr lang="es-ES_tradnl" sz="2600" dirty="0" smtClean="0">
                <a:latin typeface="Franklin Gothic Book" panose="020B0503020102020204" pitchFamily="34" charset="0"/>
              </a:rPr>
              <a:t> </a:t>
            </a:r>
            <a:r>
              <a:rPr lang="es-ES_tradnl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procedente de explotaciones mineras y mineralizaciones en general. Esta es una </a:t>
            </a:r>
            <a:r>
              <a:rPr lang="es-ES_tradnl" sz="26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bacteria </a:t>
            </a:r>
            <a:r>
              <a:rPr lang="es-ES_tradnl" sz="2600" dirty="0" err="1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acidófila</a:t>
            </a:r>
            <a:r>
              <a:rPr lang="es-ES_tradnl" sz="26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  <a:r>
              <a:rPr lang="es-ES_tradnl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(propia de ambiente ácido), con una fisiología </a:t>
            </a:r>
            <a:r>
              <a:rPr lang="es-ES_tradnl" sz="26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basada en la fijación de carbono a partir del CO</a:t>
            </a:r>
            <a:r>
              <a:rPr lang="es-ES_tradnl" sz="2600" baseline="-250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2</a:t>
            </a:r>
            <a:r>
              <a:rPr lang="es-ES_tradnl" sz="26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atmosférico,</a:t>
            </a:r>
            <a:r>
              <a:rPr lang="es-ES_tradnl" sz="2600" dirty="0" smtClean="0">
                <a:latin typeface="Franklin Gothic Book" panose="020B0503020102020204" pitchFamily="34" charset="0"/>
              </a:rPr>
              <a:t> siendo por </a:t>
            </a:r>
            <a:r>
              <a:rPr lang="es-ES_tradnl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lo tanto estrictamente </a:t>
            </a:r>
            <a:r>
              <a:rPr lang="es-ES_tradnl" sz="26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autótrofa,</a:t>
            </a:r>
            <a:r>
              <a:rPr lang="es-ES_tradnl" sz="2600" dirty="0" smtClean="0">
                <a:latin typeface="Franklin Gothic Book" panose="020B0503020102020204" pitchFamily="34" charset="0"/>
              </a:rPr>
              <a:t> </a:t>
            </a:r>
            <a:r>
              <a:rPr lang="es-ES_tradnl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y más específicamente </a:t>
            </a:r>
            <a:r>
              <a:rPr lang="es-ES_tradnl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quimioautótrofa</a:t>
            </a:r>
            <a:r>
              <a:rPr lang="es-ES_tradnl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. </a:t>
            </a:r>
            <a:r>
              <a:rPr lang="pt-BR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Que</a:t>
            </a:r>
            <a:r>
              <a:rPr lang="pt-BR" sz="2600" i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pt-BR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obtiene</a:t>
            </a:r>
            <a:r>
              <a:rPr lang="pt-BR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pt-BR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su</a:t>
            </a:r>
            <a:r>
              <a:rPr lang="pt-BR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pt-BR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energía</a:t>
            </a:r>
            <a:r>
              <a:rPr lang="pt-BR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oxidando </a:t>
            </a:r>
            <a:r>
              <a:rPr lang="pt-BR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hierro</a:t>
            </a:r>
            <a:r>
              <a:rPr lang="pt-BR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o </a:t>
            </a:r>
            <a:r>
              <a:rPr lang="pt-BR" sz="26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azufre</a:t>
            </a:r>
            <a:r>
              <a:rPr lang="pt-BR" sz="2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.</a:t>
            </a:r>
            <a:endParaRPr lang="es-CL" sz="2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95536" y="908716"/>
          <a:ext cx="8352927" cy="5544616"/>
        </p:xfrm>
        <a:graphic>
          <a:graphicData uri="http://schemas.openxmlformats.org/drawingml/2006/table">
            <a:tbl>
              <a:tblPr/>
              <a:tblGrid>
                <a:gridCol w="2679969"/>
                <a:gridCol w="1338461"/>
                <a:gridCol w="1384194"/>
                <a:gridCol w="1397405"/>
                <a:gridCol w="1552898"/>
              </a:tblGrid>
              <a:tr h="4965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 dirty="0">
                          <a:latin typeface="Times New Roman"/>
                          <a:ea typeface="SimSun"/>
                          <a:cs typeface="Times New Roman"/>
                        </a:rPr>
                        <a:t>Microorganismo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latin typeface="Times New Roman"/>
                          <a:ea typeface="Times New Roman"/>
                          <a:cs typeface="Times New Roman"/>
                        </a:rPr>
                        <a:t>Temp., ºC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>
                          <a:latin typeface="Times New Roman"/>
                          <a:ea typeface="Times New Roman"/>
                          <a:cs typeface="Times New Roman"/>
                        </a:rPr>
                        <a:t>Aerobio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Times New Roman"/>
                          <a:cs typeface="Times New Roman"/>
                        </a:rPr>
                        <a:t>Nutrición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55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Thiobacillus</a:t>
                      </a:r>
                      <a:r>
                        <a:rPr lang="es-ES" sz="16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thioparus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Times New Roman"/>
                          <a:cs typeface="Times New Roman"/>
                        </a:rPr>
                        <a:t>4.5-10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Times New Roman"/>
                          <a:cs typeface="Times New Roman"/>
                        </a:rPr>
                        <a:t>10-37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Times New Roman"/>
                          <a:cs typeface="Times New Roman"/>
                        </a:rPr>
                        <a:t>Autotrópico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  <a:cs typeface="Times New Roman"/>
                        </a:rPr>
                        <a:t>T. ferrooxidans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0.5-6.0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15-25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  <a:cs typeface="Times New Roman"/>
                        </a:rPr>
                        <a:t>T. thiooxidans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0.5-6.0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10-37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  <a:cs typeface="Times New Roman"/>
                        </a:rPr>
                        <a:t>T. neapolitanus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3.0-8.5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8-37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  <a:cs typeface="Times New Roman"/>
                        </a:rPr>
                        <a:t>T. denitrificans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4.0-9.5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10-37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+/-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  <a:cs typeface="Times New Roman"/>
                        </a:rPr>
                        <a:t>T. novellus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5.0-9.2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25-35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  <a:cs typeface="Times New Roman"/>
                        </a:rPr>
                        <a:t>T. intermedius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Times New Roman"/>
                          <a:cs typeface="Times New Roman"/>
                        </a:rPr>
                        <a:t>1.9-7.0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Times New Roman"/>
                          <a:cs typeface="Times New Roman"/>
                        </a:rPr>
                        <a:t>25-35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latin typeface="Times New Roman"/>
                          <a:ea typeface="Times New Roman"/>
                          <a:cs typeface="Times New Roman"/>
                        </a:rPr>
                        <a:t>T. perometabolis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2.8-6.8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25-35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latin typeface="Times New Roman"/>
                          <a:ea typeface="Times New Roman"/>
                          <a:cs typeface="Times New Roman"/>
                        </a:rPr>
                        <a:t>Sulfolobus acidocalderius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2.0-5.0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55-85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i="1">
                          <a:latin typeface="Times New Roman"/>
                          <a:ea typeface="Times New Roman"/>
                          <a:cs typeface="Times New Roman"/>
                        </a:rPr>
                        <a:t>Desulfovibrio desulfuricans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5.0-9.0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10-45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C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Heterotrópico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53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latin typeface="Times New Roman"/>
                          <a:ea typeface="Times New Roman"/>
                          <a:cs typeface="Times New Roman"/>
                        </a:rPr>
                        <a:t>Tabla: Bacterias de las menas sulfuradas y sus condiciones de crecimiento</a:t>
                      </a:r>
                      <a:endParaRPr lang="es-C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60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3898776" cy="5521800"/>
          </a:xfrm>
        </p:spPr>
        <p:txBody>
          <a:bodyPr>
            <a:normAutofit/>
          </a:bodyPr>
          <a:lstStyle/>
          <a:p>
            <a:pPr algn="just"/>
            <a:r>
              <a:rPr lang="es-ES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Como resultado se obtienen aguas de pH muy bajo (2-3), cargadas en sales, sobre todo en sulfatos, en las que normalmente son más solubles los metales pesados, como Pb, Zn, Cu, As, Cd, etc. </a:t>
            </a:r>
            <a:endParaRPr lang="es-CL" sz="28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just"/>
            <a:endParaRPr lang="es-CL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3 Imagen" descr="Solubilidad-p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764704"/>
            <a:ext cx="33528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8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3568" y="404664"/>
            <a:ext cx="777686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83838"/>
                </a:solidFill>
                <a:latin typeface="inherit"/>
              </a:rPr>
              <a:t>Dos tercios de las personas que no tienen acceso al agua limpia ganan menos de 500 pesos chilenos al día, lo que indica una convergencia entre la falta de agua y la pobreza</a:t>
            </a:r>
            <a:r>
              <a:rPr lang="es-ES" sz="2800" dirty="0" smtClean="0">
                <a:solidFill>
                  <a:srgbClr val="383838"/>
                </a:solidFill>
                <a:latin typeface="inherit"/>
              </a:rPr>
              <a:t>;</a:t>
            </a:r>
          </a:p>
          <a:p>
            <a:pPr lvl="0"/>
            <a:r>
              <a:rPr lang="es-ES" sz="2800" dirty="0" smtClean="0">
                <a:solidFill>
                  <a:srgbClr val="383838"/>
                </a:solidFill>
                <a:latin typeface="inherit"/>
              </a:rPr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383838"/>
                </a:solidFill>
                <a:latin typeface="inherit"/>
              </a:rPr>
              <a:t>Debemos </a:t>
            </a:r>
            <a:r>
              <a:rPr lang="es-ES" sz="2800" dirty="0">
                <a:solidFill>
                  <a:srgbClr val="383838"/>
                </a:solidFill>
                <a:latin typeface="inherit"/>
              </a:rPr>
              <a:t>saber que para producir el equivalente de una caloría alimenticia se necesita al menos de un litro de </a:t>
            </a:r>
            <a:r>
              <a:rPr lang="es-ES" sz="2800" dirty="0" smtClean="0">
                <a:solidFill>
                  <a:srgbClr val="383838"/>
                </a:solidFill>
                <a:latin typeface="inherit"/>
              </a:rPr>
              <a:t>agua</a:t>
            </a:r>
          </a:p>
          <a:p>
            <a:pPr lvl="0"/>
            <a:endParaRPr lang="es-ES" sz="2800" dirty="0">
              <a:solidFill>
                <a:srgbClr val="383838"/>
              </a:solidFill>
              <a:latin typeface="inheri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83838"/>
                </a:solidFill>
                <a:latin typeface="inherit"/>
              </a:rPr>
              <a:t>En este momento son 8 puntos en el mundo por los cuales podría desatarse más conflictos de los que hay, o de plano una guerra por obtener los derechos sobre el agua</a:t>
            </a:r>
            <a:r>
              <a:rPr lang="es-ES" sz="2800" dirty="0" smtClean="0">
                <a:solidFill>
                  <a:srgbClr val="383838"/>
                </a:solidFill>
                <a:latin typeface="inherit"/>
              </a:rPr>
              <a:t>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s-ES" sz="2800" dirty="0">
              <a:solidFill>
                <a:srgbClr val="383838"/>
              </a:solidFill>
              <a:latin typeface="inherit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s-ES" sz="2800" dirty="0">
              <a:solidFill>
                <a:srgbClr val="383838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1028758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/>
          </a:bodyPr>
          <a:lstStyle/>
          <a:p>
            <a:pPr algn="just"/>
            <a:r>
              <a:rPr lang="es-ES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Otro </a:t>
            </a:r>
            <a:r>
              <a:rPr lang="es-ES" sz="2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factor </a:t>
            </a:r>
            <a:r>
              <a:rPr lang="es-ES" sz="2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importante es la granulometría del material: cuanto menor es el tamaño de grano de las partículas, mayor es la superficie específica, y por tanto, mayor la posibilidad de que se produzcan estas reacciones. </a:t>
            </a:r>
          </a:p>
          <a:p>
            <a:pPr algn="just">
              <a:buNone/>
            </a:pPr>
            <a:endParaRPr lang="es-ES" sz="2800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ES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Suelen estar relacionadas con factores climáticos: </a:t>
            </a:r>
            <a:r>
              <a:rPr lang="es-ES" sz="2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pluviosidad, temperaturas medias y su distribución: los ciclos muy continuos de mojado-secado favorecen mucho el fenómeno, por ejemplo.</a:t>
            </a:r>
            <a:endParaRPr lang="es-CL" sz="2800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algn="just"/>
            <a:endParaRPr lang="es-CL" sz="2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/>
          </a:bodyPr>
          <a:lstStyle/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La mineralogía de la ganga, puede jugar también un papel importante en el desarrollo de estos fenómenos.</a:t>
            </a:r>
            <a:r>
              <a:rPr lang="es-ES" sz="2800" dirty="0" smtClean="0"/>
              <a:t> </a:t>
            </a:r>
            <a:r>
              <a:rPr lang="es-ES" sz="2800" dirty="0" smtClean="0">
                <a:solidFill>
                  <a:schemeClr val="tx2"/>
                </a:solidFill>
              </a:rPr>
              <a:t>En este campo los carbonatos juegan un papel especialmente importante, por su potencial natural de neutralización de la acidez generada por este proceso.</a:t>
            </a:r>
          </a:p>
          <a:p>
            <a:pPr algn="just">
              <a:buNone/>
            </a:pPr>
            <a:endParaRPr lang="es-CL" sz="2800" dirty="0" smtClean="0"/>
          </a:p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Una cuestión importante es establecer las posibilidades de formación del fenómeno en cada caso concreto: </a:t>
            </a:r>
            <a:r>
              <a:rPr lang="es-ES" sz="2800" b="1" dirty="0" smtClean="0">
                <a:solidFill>
                  <a:schemeClr val="tx1"/>
                </a:solidFill>
              </a:rPr>
              <a:t>la prevención</a:t>
            </a:r>
            <a:r>
              <a:rPr lang="es-ES" sz="2800" dirty="0" smtClean="0">
                <a:solidFill>
                  <a:schemeClr val="tx1"/>
                </a:solidFill>
              </a:rPr>
              <a:t> del mismo.</a:t>
            </a:r>
          </a:p>
          <a:p>
            <a:pPr algn="just">
              <a:buNone/>
            </a:pPr>
            <a:endParaRPr lang="es-E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13688"/>
          </a:xfrm>
        </p:spPr>
        <p:txBody>
          <a:bodyPr>
            <a:normAutofit fontScale="25000" lnSpcReduction="20000"/>
          </a:bodyPr>
          <a:lstStyle/>
          <a:p>
            <a:pPr marL="0" lvl="1" indent="0" algn="just">
              <a:buNone/>
            </a:pPr>
            <a:r>
              <a:rPr lang="es-ES" sz="9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Las </a:t>
            </a:r>
            <a:r>
              <a:rPr lang="es-ES" sz="9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consideraciones teóricas se basan en el estudio de la problemática concreta que plantea la mineralización en lo que se refiere </a:t>
            </a:r>
            <a:r>
              <a:rPr lang="es-ES" sz="9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a:</a:t>
            </a:r>
          </a:p>
          <a:p>
            <a:pPr marL="0" lvl="1" indent="0" algn="just">
              <a:buNone/>
            </a:pPr>
            <a:endParaRPr lang="es-ES" sz="96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179388" lvl="1" indent="-179388" algn="just"/>
            <a:r>
              <a:rPr lang="es-ES" sz="8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Presencia de sulfuros: </a:t>
            </a:r>
            <a:r>
              <a:rPr lang="es-ES" sz="8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qué tipo de sulfuros, en qué proporciones relativas. Por ejemplo, en ausencia de </a:t>
            </a:r>
            <a:r>
              <a:rPr lang="es-ES" sz="8800" dirty="0" smtClean="0">
                <a:latin typeface="Franklin Gothic Book" panose="020B0503020102020204" pitchFamily="34" charset="0"/>
              </a:rPr>
              <a:t>a</a:t>
            </a:r>
            <a:r>
              <a:rPr lang="es-ES" sz="8800" dirty="0">
                <a:latin typeface="Franklin Gothic Book" panose="020B0503020102020204" pitchFamily="34" charset="0"/>
              </a:rPr>
              <a:t>:</a:t>
            </a:r>
            <a:r>
              <a:rPr lang="es-CL" sz="8800" dirty="0">
                <a:latin typeface="Franklin Gothic Book" panose="020B0503020102020204" pitchFamily="34" charset="0"/>
              </a:rPr>
              <a:t/>
            </a:r>
            <a:br>
              <a:rPr lang="es-CL" sz="8800" dirty="0">
                <a:latin typeface="Franklin Gothic Book" panose="020B0503020102020204" pitchFamily="34" charset="0"/>
              </a:rPr>
            </a:br>
            <a:r>
              <a:rPr lang="es-ES" sz="8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pi</a:t>
            </a:r>
            <a:r>
              <a:rPr lang="es-ES" sz="8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rita los procesos de lixiviación son poco importantes.</a:t>
            </a:r>
          </a:p>
          <a:p>
            <a:pPr marL="179388" lvl="1" indent="-179388" algn="just"/>
            <a:endParaRPr lang="es-CL" sz="88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179388" lvl="1" indent="-179388" algn="just"/>
            <a:r>
              <a:rPr lang="es-ES" sz="8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Presencia de minerales con potencial neutralizador</a:t>
            </a:r>
            <a:r>
              <a:rPr lang="es-ES" sz="8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,  fundamentalmente los carbonatos, como ya se ha mencionado: tipo de carbonato(s), proporción, distribución. </a:t>
            </a:r>
          </a:p>
          <a:p>
            <a:pPr marL="179388" lvl="1" indent="-179388" algn="just"/>
            <a:endParaRPr lang="es-CL" sz="88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179388" lvl="1" indent="-179388" algn="just"/>
            <a:r>
              <a:rPr lang="es-ES" sz="8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Granulometría del material susceptible de producir el proceso. </a:t>
            </a:r>
          </a:p>
          <a:p>
            <a:pPr marL="179388" lvl="1" indent="-179388" algn="just"/>
            <a:endParaRPr lang="es-CL" sz="8800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marL="179388" lvl="1" indent="-179388" algn="just"/>
            <a:r>
              <a:rPr lang="es-ES" sz="8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Consideraciones climáticas. </a:t>
            </a:r>
            <a:r>
              <a:rPr lang="es-ES" sz="8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Por ejemplo, un clima frío ralentiza las reacciones, uno cálido las acelera. Lluvias muy abundantes diluyen a las soluciones, la ausencia casi total de lluvias impide la existencia de éstas.</a:t>
            </a:r>
          </a:p>
          <a:p>
            <a:pPr marL="179388" lvl="1" indent="-179388" algn="just"/>
            <a:endParaRPr lang="es-CL" sz="88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179388" lvl="1" indent="-179388" algn="just"/>
            <a:r>
              <a:rPr lang="es-ES" sz="8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Presencia de bacterias que puedan favorecer aún más el desarrollo del proceso.</a:t>
            </a:r>
            <a:endParaRPr lang="es-CL" sz="8800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marL="179388" indent="-179388" algn="just"/>
            <a:endParaRPr lang="es-CL" sz="88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Medidas de control y prevención</a:t>
            </a:r>
            <a:endParaRPr lang="es-CL" sz="4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2971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ES" sz="8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En lo referente al control de la calidad de las aguas relacionadas con el proceso minero, es fundamental tener en cuenta las dos vertientes principales de la contaminación: </a:t>
            </a:r>
          </a:p>
          <a:p>
            <a:pPr algn="just"/>
            <a:endParaRPr lang="es-ES" sz="8800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ES" sz="8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1) La que se deriva de los vertidos directos desde las instalaciones</a:t>
            </a:r>
            <a:r>
              <a:rPr lang="es-ES" sz="88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 </a:t>
            </a:r>
            <a:r>
              <a:rPr lang="es-ES" sz="8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(aguas de mina, o de mineralurgia y metalurgia), que es controlable.</a:t>
            </a:r>
            <a:endParaRPr lang="es-ES" sz="8800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ES" sz="8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2) La que se deriva de la contaminación de las aguas, </a:t>
            </a:r>
            <a:r>
              <a:rPr lang="es-ES" sz="8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como consecuencia del contacto directo entre las aguas naturales y los productos de la actividad minera, lo cual es mucho más difícil de controlar.</a:t>
            </a:r>
          </a:p>
          <a:p>
            <a:pPr algn="just"/>
            <a:endParaRPr lang="es-ES" sz="8800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ES_tradnl" sz="88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El control de las emisiones de aguas a los cauces fluviales </a:t>
            </a:r>
            <a:r>
              <a:rPr lang="es-ES_tradnl" sz="8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viene regulado por ley, que fija las características físico-químicas que deben tener las aguas residuales de cualquier actividad industrial.</a:t>
            </a:r>
          </a:p>
          <a:p>
            <a:pPr algn="just"/>
            <a:endParaRPr lang="es-ES" sz="8800" dirty="0" smtClean="0">
              <a:latin typeface="Franklin Gothic Book" panose="020B0503020102020204" pitchFamily="34" charset="0"/>
            </a:endParaRPr>
          </a:p>
          <a:p>
            <a:pPr algn="just"/>
            <a:endParaRPr lang="es-ES" sz="8800" dirty="0" smtClean="0">
              <a:latin typeface="Franklin Gothic Book" panose="020B0503020102020204" pitchFamily="34" charset="0"/>
            </a:endParaRPr>
          </a:p>
          <a:p>
            <a:pPr algn="just"/>
            <a:endParaRPr lang="es-CL" dirty="0" smtClean="0"/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68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9592" y="764704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 DE EMISION PARA LA REGULACION DE CONTAMINANTES ASOCIADOS A LAS 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GUAS 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MARINAS Y CONTINENTALES 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SUPERFICIALES </a:t>
            </a:r>
          </a:p>
          <a:p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D.S. Nº 90 de 2000 del Ministerio Secretaría General de la Presidencia (DO 07.03.2001</a:t>
            </a:r>
            <a:r>
              <a:rPr lang="es-ES" dirty="0"/>
              <a:t>)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                  PODER </a:t>
            </a:r>
            <a:r>
              <a:rPr lang="es-ES" dirty="0"/>
              <a:t>EJECUTIVO </a:t>
            </a:r>
          </a:p>
          <a:p>
            <a:r>
              <a:rPr lang="es-ES" dirty="0"/>
              <a:t>Ministerio Secretaría General de la Presidencia 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lvl="3"/>
            <a:r>
              <a:rPr lang="es-ES" dirty="0" smtClean="0"/>
              <a:t>	</a:t>
            </a:r>
            <a:r>
              <a:rPr lang="es-ES" b="1" dirty="0" smtClean="0"/>
              <a:t>ESTABLECE </a:t>
            </a:r>
            <a:r>
              <a:rPr lang="es-ES" b="1" dirty="0"/>
              <a:t>NORMA DE EMISION PARA LA </a:t>
            </a:r>
          </a:p>
          <a:p>
            <a:pPr lvl="3"/>
            <a:r>
              <a:rPr lang="es-ES" b="1" dirty="0" smtClean="0"/>
              <a:t>	REGULACION </a:t>
            </a:r>
            <a:r>
              <a:rPr lang="es-ES" b="1" dirty="0"/>
              <a:t>DE CONTAMINANTES ASOCIADOS </a:t>
            </a:r>
          </a:p>
          <a:p>
            <a:pPr lvl="3"/>
            <a:r>
              <a:rPr lang="es-ES" b="1" dirty="0" smtClean="0"/>
              <a:t>	A </a:t>
            </a:r>
            <a:r>
              <a:rPr lang="es-ES" b="1" dirty="0"/>
              <a:t>LAS DESCARGAS DE RESIDUOS LIQUIDOS A </a:t>
            </a:r>
          </a:p>
          <a:p>
            <a:pPr lvl="3"/>
            <a:r>
              <a:rPr lang="es-ES" b="1" dirty="0" smtClean="0"/>
              <a:t>	AGUAS </a:t>
            </a:r>
            <a:r>
              <a:rPr lang="es-ES" b="1" dirty="0"/>
              <a:t>MARINAS Y CONTINENTALES </a:t>
            </a:r>
          </a:p>
          <a:p>
            <a:pPr lvl="3"/>
            <a:r>
              <a:rPr lang="es-ES" b="1" dirty="0" smtClean="0"/>
              <a:t>	SUPERFICIALES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579848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95537" y="836717"/>
          <a:ext cx="8496942" cy="5888736"/>
        </p:xfrm>
        <a:graphic>
          <a:graphicData uri="http://schemas.openxmlformats.org/drawingml/2006/table">
            <a:tbl>
              <a:tblPr/>
              <a:tblGrid>
                <a:gridCol w="2832314"/>
                <a:gridCol w="2832314"/>
                <a:gridCol w="2832314"/>
              </a:tblGrid>
              <a:tr h="411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i="1" dirty="0">
                          <a:latin typeface="Times New Roman"/>
                          <a:ea typeface="SimSun"/>
                          <a:cs typeface="Times New Roman"/>
                        </a:rPr>
                        <a:t>Elemento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>
                          <a:latin typeface="Times New Roman"/>
                          <a:ea typeface="Times New Roman"/>
                          <a:cs typeface="Times New Roman"/>
                        </a:rPr>
                        <a:t>Límite máximo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1">
                          <a:latin typeface="Times New Roman"/>
                          <a:ea typeface="Times New Roman"/>
                          <a:cs typeface="Times New Roman"/>
                        </a:rPr>
                        <a:t>Límite canon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Times New Roman"/>
                          <a:cs typeface="Times New Roman"/>
                        </a:rPr>
                        <a:t>Arsénico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0.5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Times New Roman"/>
                          <a:cs typeface="Times New Roman"/>
                        </a:rPr>
                        <a:t>Cadmio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Times New Roman"/>
                          <a:cs typeface="Times New Roman"/>
                        </a:rPr>
                        <a:t>0.5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0.1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Cinc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Cobre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0.2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Cromo (III)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Cromo (VI)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Times New Roman"/>
                          <a:cs typeface="Times New Roman"/>
                        </a:rPr>
                        <a:t>0.5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0.2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Estaño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Níquel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Mercurio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Times New Roman"/>
                          <a:cs typeface="Times New Roman"/>
                        </a:rPr>
                        <a:t>0.1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Times New Roman"/>
                          <a:cs typeface="Times New Roman"/>
                        </a:rPr>
                        <a:t>0.05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Plomo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0.5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Times New Roman"/>
                          <a:cs typeface="Times New Roman"/>
                        </a:rPr>
                        <a:t>0.2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Selenio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Times New Roman"/>
                          <a:cs typeface="Times New Roman"/>
                        </a:rPr>
                        <a:t>0.1</a:t>
                      </a:r>
                      <a:endParaRPr lang="es-C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Times New Roman"/>
                          <a:cs typeface="Times New Roman"/>
                        </a:rPr>
                        <a:t>0.03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4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Times New Roman"/>
                          <a:cs typeface="Times New Roman"/>
                        </a:rPr>
                        <a:t>Tabla .- Límites de vertido máximo para iones metálicos pesados en España (mg/l)</a:t>
                      </a:r>
                      <a:endParaRPr lang="es-C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_tradnl" dirty="0" smtClean="0">
                <a:solidFill>
                  <a:schemeClr val="tx1"/>
                </a:solidFill>
              </a:rPr>
              <a:t>En cuanto a la </a:t>
            </a:r>
            <a:r>
              <a:rPr lang="es-ES_tradnl" dirty="0" smtClean="0">
                <a:solidFill>
                  <a:schemeClr val="tx2"/>
                </a:solidFill>
              </a:rPr>
              <a:t>prevención,</a:t>
            </a:r>
            <a:r>
              <a:rPr lang="es-ES_tradnl" dirty="0" smtClean="0"/>
              <a:t> </a:t>
            </a:r>
            <a:r>
              <a:rPr lang="es-ES_tradnl" dirty="0" smtClean="0">
                <a:solidFill>
                  <a:schemeClr val="tx1"/>
                </a:solidFill>
              </a:rPr>
              <a:t>ésta pasa fundamentalmente por el</a:t>
            </a:r>
            <a:r>
              <a:rPr lang="es-ES_tradnl" dirty="0" smtClean="0"/>
              <a:t> </a:t>
            </a:r>
            <a:r>
              <a:rPr lang="es-ES_tradnl" dirty="0" smtClean="0">
                <a:solidFill>
                  <a:schemeClr val="tx2"/>
                </a:solidFill>
              </a:rPr>
              <a:t>control de la emisión de lixiviados. </a:t>
            </a:r>
            <a:r>
              <a:rPr lang="es-ES_tradnl" dirty="0" smtClean="0">
                <a:solidFill>
                  <a:schemeClr val="tx1"/>
                </a:solidFill>
              </a:rPr>
              <a:t>Este es un factor al</a:t>
            </a:r>
            <a:r>
              <a:rPr lang="es-ES" dirty="0" smtClean="0">
                <a:solidFill>
                  <a:schemeClr val="tx1"/>
                </a:solidFill>
              </a:rPr>
              <a:t> que en general se ha prestado muy poca atención, y al que en muchos países se sigue sin prestársela.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En concreto, el principal problema lo plantea la acción de la intemperie sobre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tx2"/>
                </a:solidFill>
              </a:rPr>
              <a:t>las escombreras</a:t>
            </a:r>
            <a:r>
              <a:rPr lang="es-ES" dirty="0" smtClean="0"/>
              <a:t>, </a:t>
            </a:r>
            <a:r>
              <a:rPr lang="es-ES" dirty="0" smtClean="0">
                <a:solidFill>
                  <a:schemeClr val="tx1"/>
                </a:solidFill>
              </a:rPr>
              <a:t>lo que lleva a la </a:t>
            </a:r>
            <a:r>
              <a:rPr lang="es-ES" dirty="0" smtClean="0">
                <a:solidFill>
                  <a:schemeClr val="tx2"/>
                </a:solidFill>
              </a:rPr>
              <a:t>infiltración en las mismas del agua de lluvia y el desencadenamiento de fenómenos de acidificación y disolución de componentes indeseables.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Estos contaminan posteriormente tanto las aguas superficiales como las subterráneas a través de fenómenos de infiltración. En la actualidad este problema se conoce bien y se intenta minimizar mediante técnicas tales como: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>
                <a:solidFill>
                  <a:schemeClr val="tx2"/>
                </a:solidFill>
              </a:rPr>
              <a:t>1) la disposición de escombreras sobre cubiertas impermeables, lo que permitan controlar las aguas que se infiltran en las mismas</a:t>
            </a:r>
          </a:p>
          <a:p>
            <a:pPr algn="just"/>
            <a:r>
              <a:rPr lang="es-ES" dirty="0" smtClean="0">
                <a:solidFill>
                  <a:schemeClr val="tx2"/>
                </a:solidFill>
              </a:rPr>
              <a:t>2) la rápida restauración de los terrenos afectados, de forma que cuanto antes la escombrera quede recubierta, evitando su contacto directo con la atmósfera y las aguas superficiales.</a:t>
            </a:r>
            <a:endParaRPr lang="es-CL" dirty="0" smtClean="0">
              <a:solidFill>
                <a:schemeClr val="tx2"/>
              </a:solidFill>
            </a:endParaRPr>
          </a:p>
          <a:p>
            <a:pPr algn="just"/>
            <a:endParaRPr lang="es-C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0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Tratamientos de aguas residuales (RIL)</a:t>
            </a:r>
            <a:endParaRPr lang="es-CL" sz="4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664296"/>
          </a:xfrm>
        </p:spPr>
        <p:txBody>
          <a:bodyPr>
            <a:normAutofit/>
          </a:bodyPr>
          <a:lstStyle/>
          <a:p>
            <a:r>
              <a:rPr lang="es-CL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Tratamientos primarios</a:t>
            </a:r>
          </a:p>
          <a:p>
            <a:r>
              <a:rPr lang="es-CL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Tratamientos secundarios</a:t>
            </a:r>
          </a:p>
          <a:p>
            <a:r>
              <a:rPr lang="es-CL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Tratamientos terciarios</a:t>
            </a:r>
            <a:endParaRPr lang="es-CL" sz="2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CL" sz="49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Calidad del agua</a:t>
            </a:r>
            <a:r>
              <a:rPr lang="es-CL" b="1" dirty="0" smtClean="0"/>
              <a:t/>
            </a:r>
            <a:br>
              <a:rPr lang="es-CL" b="1" dirty="0" smtClean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 algn="ctr"/>
            <a:r>
              <a:rPr lang="es-CL" b="1" dirty="0" smtClean="0"/>
              <a:t>“</a:t>
            </a:r>
            <a:r>
              <a:rPr lang="es-CL" sz="28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La calidad del agua no es un término absoluto, sino que es un concepto que dice relación con el uso o actividad a que se destina: agua potable, uso industrial, recreación, riego, conservación de la vida acuática, </a:t>
            </a:r>
            <a:r>
              <a:rPr lang="es-CL" sz="2800" b="1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etc</a:t>
            </a:r>
            <a:r>
              <a:rPr lang="es-CL" sz="28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”.</a:t>
            </a:r>
          </a:p>
          <a:p>
            <a:pPr algn="ctr"/>
            <a:endParaRPr lang="es-CL" sz="2800" b="1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CL" sz="2800" b="1" i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“Por otra parte, la calidad del agua se relaciona con su estado natural y la pérdida de calidad estará determinada por la distancia a ese estado”</a:t>
            </a:r>
          </a:p>
          <a:p>
            <a:endParaRPr lang="es-CL" sz="2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6800"/>
          </a:xfrm>
        </p:spPr>
        <p:txBody>
          <a:bodyPr>
            <a:normAutofit/>
          </a:bodyPr>
          <a:lstStyle/>
          <a:p>
            <a:r>
              <a:rPr lang="es-CL" sz="4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Clases de Calidad de agua</a:t>
            </a:r>
            <a:endParaRPr lang="es-CL" sz="4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29712"/>
          </a:xfrm>
        </p:spPr>
        <p:txBody>
          <a:bodyPr>
            <a:noAutofit/>
          </a:bodyPr>
          <a:lstStyle/>
          <a:p>
            <a:pPr algn="just"/>
            <a:r>
              <a:rPr lang="es-CL" sz="2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Artículo 8º. Las clases de calidad asociadas a la protección de las aguas continentales superficiales para la protección y conservación de las comunidades acuáticas y para los usos prioritarios son las siguientes:</a:t>
            </a:r>
          </a:p>
          <a:p>
            <a:pPr algn="just"/>
            <a:r>
              <a:rPr lang="es-CL" sz="22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Excepcional: </a:t>
            </a:r>
            <a:r>
              <a:rPr lang="es-CL" sz="2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extraordinaria pureza y escasez.</a:t>
            </a:r>
          </a:p>
          <a:p>
            <a:pPr algn="just"/>
            <a:endParaRPr lang="es-CL" sz="2200" b="1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CL" sz="22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Clase 1: </a:t>
            </a:r>
            <a:r>
              <a:rPr lang="es-CL" sz="2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Muy buena calidad (conservación de la biota</a:t>
            </a:r>
          </a:p>
          <a:p>
            <a:pPr marL="0" indent="0" algn="just">
              <a:buNone/>
            </a:pPr>
            <a:r>
              <a:rPr lang="es-CL" sz="2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s-CL" sz="2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   acuática, riego irrestricto y usos prioritarios).</a:t>
            </a:r>
          </a:p>
          <a:p>
            <a:pPr algn="just"/>
            <a:endParaRPr lang="es-CL" sz="22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CL" sz="22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Clase 2: </a:t>
            </a:r>
            <a:r>
              <a:rPr lang="es-CL" sz="2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Buena calidad (acuicultura, pesca deportiva y recreativa y usos prioritarios).</a:t>
            </a:r>
          </a:p>
          <a:p>
            <a:pPr algn="just"/>
            <a:endParaRPr lang="es-CL" sz="22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CL" sz="22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Clase 3: </a:t>
            </a:r>
            <a:r>
              <a:rPr lang="es-CL" sz="2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Regular calidad (bebida animales y riego restringido).</a:t>
            </a:r>
          </a:p>
          <a:p>
            <a:pPr marL="0" indent="0" algn="just">
              <a:buNone/>
            </a:pPr>
            <a:r>
              <a:rPr lang="es-CL" sz="2200" b="1" dirty="0" smtClean="0">
                <a:latin typeface="Franklin Gothic Book" panose="020B0503020102020204" pitchFamily="34" charset="0"/>
              </a:rPr>
              <a:t>     </a:t>
            </a:r>
            <a:r>
              <a:rPr lang="es-CL" sz="22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Clase 4: Mala calidad.</a:t>
            </a:r>
            <a:endParaRPr lang="es-CL" sz="22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colisima.com/wp-content/uploads/2013/08/grif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772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66800"/>
          </a:xfrm>
        </p:spPr>
        <p:txBody>
          <a:bodyPr/>
          <a:lstStyle/>
          <a:p>
            <a:r>
              <a:rPr lang="es-CL" sz="4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Calidad de aguas</a:t>
            </a:r>
            <a:endParaRPr lang="es-CL" sz="4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Parámetros físico-químicos</a:t>
            </a:r>
          </a:p>
          <a:p>
            <a:endParaRPr lang="es-CL" sz="28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s-CL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Parámetros biológicos</a:t>
            </a:r>
            <a:endParaRPr lang="es-CL" sz="2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Autofit/>
          </a:bodyPr>
          <a:lstStyle/>
          <a:p>
            <a:r>
              <a:rPr lang="es-CL" sz="4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¿Que son los indicadores?</a:t>
            </a:r>
            <a:br>
              <a:rPr lang="es-CL" sz="4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endParaRPr lang="es-CL" sz="4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 algn="just"/>
            <a:r>
              <a:rPr lang="es-CL" dirty="0" smtClean="0">
                <a:solidFill>
                  <a:schemeClr val="tx1"/>
                </a:solidFill>
              </a:rPr>
              <a:t>Así como usamos en nuestra vida diaria indicadores como el pulso, la presión y la temperatura de nuestro cuerpo; el producto interno bruto (PIB), las tasas de desempleo y de inflación.</a:t>
            </a:r>
          </a:p>
          <a:p>
            <a:pPr marL="0" indent="0" algn="just">
              <a:buNone/>
            </a:pPr>
            <a:endParaRPr lang="es-CL" dirty="0" smtClean="0">
              <a:solidFill>
                <a:schemeClr val="tx1"/>
              </a:solidFill>
            </a:endParaRPr>
          </a:p>
          <a:p>
            <a:pPr algn="just"/>
            <a:r>
              <a:rPr lang="es-CL" dirty="0" smtClean="0">
                <a:solidFill>
                  <a:schemeClr val="tx1"/>
                </a:solidFill>
              </a:rPr>
              <a:t>Se necesitan disponer de indicadores ambientales para observar y seguir el estado del medio ambiente, el impacto y consecuencias de los procesos de desarrollo sobre los recursos naturales y el desarrollo humano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7787208" cy="5449792"/>
          </a:xfrm>
        </p:spPr>
        <p:txBody>
          <a:bodyPr>
            <a:normAutofit/>
          </a:bodyPr>
          <a:lstStyle/>
          <a:p>
            <a:pPr algn="just"/>
            <a:r>
              <a:rPr lang="es-CL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Todos los estudios requieren indicadores precisos, claros y sobre todo, que digan mucho.</a:t>
            </a:r>
          </a:p>
          <a:p>
            <a:pPr algn="just"/>
            <a:endParaRPr lang="es-CL" sz="28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CL" sz="2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Los indicadores ambientales surgen como herramientas necesarias para el análisis y seguimiento de los procesos de desarrollo.</a:t>
            </a:r>
            <a:endParaRPr lang="es-CL" sz="2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71" y="548680"/>
            <a:ext cx="8208912" cy="565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90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333096"/>
              </p:ext>
            </p:extLst>
          </p:nvPr>
        </p:nvGraphicFramePr>
        <p:xfrm>
          <a:off x="2411760" y="836714"/>
          <a:ext cx="4680519" cy="5400598"/>
        </p:xfrm>
        <a:graphic>
          <a:graphicData uri="http://schemas.openxmlformats.org/drawingml/2006/table">
            <a:tbl>
              <a:tblPr/>
              <a:tblGrid>
                <a:gridCol w="1560173"/>
                <a:gridCol w="1560173"/>
                <a:gridCol w="1560173"/>
              </a:tblGrid>
              <a:tr h="308188">
                <a:tc gridSpan="3"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Los que más consumen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40547">
                <a:tc>
                  <a:txBody>
                    <a:bodyPr/>
                    <a:lstStyle/>
                    <a:p>
                      <a:pPr algn="ctr"/>
                      <a:r>
                        <a:rPr lang="es-MX" sz="1300" b="1">
                          <a:latin typeface="Verdana, Arial, Helvetica, sans-serif"/>
                        </a:rPr>
                        <a:t>Sector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>
                          <a:latin typeface="Verdana, Arial, Helvetica, sans-serif"/>
                        </a:rPr>
                        <a:t>Comuna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>
                          <a:latin typeface="Verdana, Arial, Helvetica, sans-serif"/>
                        </a:rPr>
                        <a:t>Litros al día por persona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0547"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Pan de Azúcar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Colina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1120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0547"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Villa Los Domínicos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Las Condes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939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8188"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Chicureo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Colina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705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0547"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Los Trapenses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Lo Barnechea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677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0547"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Valle Escondido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Lo Barnechea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601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8188">
                <a:tc gridSpan="3">
                  <a:txBody>
                    <a:bodyPr/>
                    <a:lstStyle/>
                    <a:p>
                      <a:pPr algn="ctr"/>
                      <a:r>
                        <a:rPr lang="es-MX" sz="1300" b="1">
                          <a:latin typeface="Verdana, Arial, Helvetica, sans-serif"/>
                        </a:rPr>
                        <a:t>Los que menos consumen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40547"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Alerce Sur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San Pedro de la Paz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11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8188"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Chinquihue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Puerto Montt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42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8188"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Los Queñes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Curicó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56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8188"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Cobquecura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Cobquecura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63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8188"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Frutillar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Verdana, Arial, Helvetica, sans-serif"/>
                        </a:rPr>
                        <a:t>Frutillar</a:t>
                      </a:r>
                      <a:endParaRPr lang="es-MX" sz="130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Verdana, Arial, Helvetica, sans-serif"/>
                        </a:rPr>
                        <a:t>64</a:t>
                      </a:r>
                      <a:endParaRPr lang="es-MX" sz="1300" dirty="0"/>
                    </a:p>
                  </a:txBody>
                  <a:tcPr marL="64657" marR="64657" marT="32328" marB="323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87663" y="1560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La SISS está embarcada en una Campaña de Uso Resp</a:t>
            </a:r>
            <a:endParaRPr kumimoji="0" lang="es-MX" altLang="es-MX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99792" y="311478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Franklin Gothic Book" panose="020B0503020102020204" pitchFamily="34" charset="0"/>
              </a:rPr>
              <a:t>Consumo de agua en Chile</a:t>
            </a:r>
            <a:endParaRPr lang="es-MX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424229"/>
              </p:ext>
            </p:extLst>
          </p:nvPr>
        </p:nvGraphicFramePr>
        <p:xfrm>
          <a:off x="323528" y="1556793"/>
          <a:ext cx="8352928" cy="3266687"/>
        </p:xfrm>
        <a:graphic>
          <a:graphicData uri="http://schemas.openxmlformats.org/drawingml/2006/table">
            <a:tbl>
              <a:tblPr/>
              <a:tblGrid>
                <a:gridCol w="4176464"/>
                <a:gridCol w="4176464"/>
              </a:tblGrid>
              <a:tr h="421508">
                <a:tc>
                  <a:txBody>
                    <a:bodyPr/>
                    <a:lstStyle/>
                    <a:p>
                      <a:r>
                        <a:rPr lang="es-MX">
                          <a:latin typeface="Verdana, Arial, Helvetica, sans-serif"/>
                        </a:rPr>
                        <a:t>l Auto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>
                          <a:latin typeface="Verdana, Arial, Helvetica, sans-serif"/>
                        </a:rPr>
                        <a:t>400 litros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DFF"/>
                    </a:solidFill>
                  </a:tcPr>
                </a:tc>
              </a:tr>
              <a:tr h="421508">
                <a:tc>
                  <a:txBody>
                    <a:bodyPr/>
                    <a:lstStyle/>
                    <a:p>
                      <a:r>
                        <a:rPr lang="es-MX">
                          <a:latin typeface="Verdana, Arial, Helvetica, sans-serif"/>
                        </a:rPr>
                        <a:t>Uso de la lavadora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>
                          <a:latin typeface="Verdana, Arial, Helvetica, sans-serif"/>
                        </a:rPr>
                        <a:t>285 litros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1508">
                <a:tc>
                  <a:txBody>
                    <a:bodyPr/>
                    <a:lstStyle/>
                    <a:p>
                      <a:r>
                        <a:rPr lang="es-MX">
                          <a:latin typeface="Verdana, Arial, Helvetica, sans-serif"/>
                        </a:rPr>
                        <a:t>En un baño de tina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>
                          <a:latin typeface="Verdana, Arial, Helvetica, sans-serif"/>
                        </a:rPr>
                        <a:t>200 litros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DFF"/>
                    </a:solidFill>
                  </a:tcPr>
                </a:tc>
              </a:tr>
              <a:tr h="421508">
                <a:tc>
                  <a:txBody>
                    <a:bodyPr/>
                    <a:lstStyle/>
                    <a:p>
                      <a:r>
                        <a:rPr lang="es-MX">
                          <a:latin typeface="Verdana, Arial, Helvetica, sans-serif"/>
                        </a:rPr>
                        <a:t>En la ducha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>
                          <a:latin typeface="Verdana, Arial, Helvetica, sans-serif"/>
                        </a:rPr>
                        <a:t>80 a 120 litros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1508">
                <a:tc>
                  <a:txBody>
                    <a:bodyPr/>
                    <a:lstStyle/>
                    <a:p>
                      <a:r>
                        <a:rPr lang="es-MX">
                          <a:latin typeface="Verdana, Arial, Helvetica, sans-serif"/>
                        </a:rPr>
                        <a:t>En lavado de loza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>
                          <a:latin typeface="Verdana, Arial, Helvetica, sans-serif"/>
                        </a:rPr>
                        <a:t>15 a 30 litros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DFF"/>
                    </a:solidFill>
                  </a:tcPr>
                </a:tc>
              </a:tr>
              <a:tr h="737639">
                <a:tc>
                  <a:txBody>
                    <a:bodyPr/>
                    <a:lstStyle/>
                    <a:p>
                      <a:r>
                        <a:rPr lang="es-MX">
                          <a:latin typeface="Verdana, Arial, Helvetica, sans-serif"/>
                        </a:rPr>
                        <a:t>Al lavarse los dientes o afeitarse con el agua corriendo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>
                          <a:latin typeface="Verdana, Arial, Helvetica, sans-serif"/>
                        </a:rPr>
                        <a:t>24 litros</a:t>
                      </a:r>
                      <a:endParaRPr lang="es-MX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1508">
                <a:tc>
                  <a:txBody>
                    <a:bodyPr/>
                    <a:lstStyle/>
                    <a:p>
                      <a:r>
                        <a:rPr lang="es-MX" dirty="0">
                          <a:latin typeface="Verdana, Arial, Helvetica, sans-serif"/>
                        </a:rPr>
                        <a:t>Al vaciar el estanque del WC</a:t>
                      </a:r>
                      <a:endParaRPr lang="es-MX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Verdana, Arial, Helvetica, sans-serif"/>
                        </a:rPr>
                        <a:t>10 a 22 litros</a:t>
                      </a:r>
                      <a:endParaRPr lang="es-MX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D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2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96136" y="620688"/>
            <a:ext cx="3240360" cy="615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4762872" cy="61206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Proyección de las necesidades</a:t>
            </a:r>
            <a:br>
              <a:rPr lang="es-CL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s-CL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de agua hacia el 2025</a:t>
            </a:r>
            <a:br>
              <a:rPr lang="es-CL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s-CL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Hacia el año 2025</a:t>
            </a:r>
            <a:r>
              <a:rPr lang="es-CL" sz="2400" dirty="0" smtClean="0">
                <a:latin typeface="Franklin Gothic Book" panose="020B0503020102020204" pitchFamily="34" charset="0"/>
              </a:rPr>
              <a:t>, </a:t>
            </a:r>
            <a:r>
              <a:rPr lang="es-CL" sz="24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el número de</a:t>
            </a:r>
            <a:br>
              <a:rPr lang="es-CL" sz="24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</a:br>
            <a:r>
              <a:rPr lang="es-CL" sz="24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personas con severa escasez de</a:t>
            </a:r>
            <a:br>
              <a:rPr lang="es-CL" sz="24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</a:br>
            <a:r>
              <a:rPr lang="es-CL" sz="24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agua, aumente en mil millones. </a:t>
            </a:r>
          </a:p>
          <a:p>
            <a:pPr algn="just"/>
            <a:endParaRPr lang="es-CL" sz="2400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CL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Si se consideran aquellas personas con un</a:t>
            </a:r>
            <a:r>
              <a:rPr lang="es-CL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s-CL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nivel medio de necesidad, el número</a:t>
            </a:r>
            <a:r>
              <a:rPr lang="es-CL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s-CL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llega a CUATRO MIL MILLONES.</a:t>
            </a:r>
          </a:p>
          <a:p>
            <a:pPr algn="just"/>
            <a:r>
              <a:rPr lang="es-CL" sz="2400" dirty="0" smtClean="0">
                <a:latin typeface="Franklin Gothic Book" panose="020B0503020102020204" pitchFamily="34" charset="0"/>
              </a:rPr>
              <a:t/>
            </a:r>
            <a:br>
              <a:rPr lang="es-CL" sz="2400" dirty="0" smtClean="0">
                <a:latin typeface="Franklin Gothic Book" panose="020B0503020102020204" pitchFamily="34" charset="0"/>
              </a:rPr>
            </a:br>
            <a:r>
              <a:rPr lang="es-CL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Crecimiento proyectado 9000</a:t>
            </a:r>
            <a:br>
              <a:rPr lang="es-CL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s-CL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millones de personas hacia 2050, sin</a:t>
            </a:r>
            <a:br>
              <a:rPr lang="es-CL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s-CL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embargo la cantidad total de agua en</a:t>
            </a:r>
            <a:r>
              <a:rPr lang="es-CL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s-CL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el planeta no aumenta. Incluso el</a:t>
            </a:r>
            <a:br>
              <a:rPr lang="es-CL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s-CL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agua de fuentes alcanzables</a:t>
            </a:r>
            <a:br>
              <a:rPr lang="es-CL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s-CL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disminuye a tasas alarmantes</a:t>
            </a:r>
            <a:r>
              <a:rPr lang="es-CL" sz="2400" dirty="0" smtClean="0">
                <a:solidFill>
                  <a:schemeClr val="tx1"/>
                </a:solidFill>
              </a:rPr>
              <a:t>.</a:t>
            </a:r>
            <a:endParaRPr lang="es-C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5496" y="817200"/>
            <a:ext cx="4923656" cy="5852160"/>
          </a:xfrm>
        </p:spPr>
        <p:txBody>
          <a:bodyPr>
            <a:normAutofit/>
          </a:bodyPr>
          <a:lstStyle/>
          <a:p>
            <a:r>
              <a:rPr lang="es-CL" sz="3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Un consumo en aumento Como </a:t>
            </a:r>
            <a:r>
              <a:rPr lang="es-CL" sz="3400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resultado de la Revolución Industrial </a:t>
            </a:r>
            <a:r>
              <a:rPr lang="es-CL" sz="3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(c.a.1850), la explosión demográfica y la agricultura, en la actualidad se consume 45 veces la cantidad de agua utilizada en 1700.</a:t>
            </a:r>
            <a:endParaRPr lang="es-CL" sz="3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871" y="758180"/>
            <a:ext cx="42386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</TotalTime>
  <Words>3216</Words>
  <Application>Microsoft Office PowerPoint</Application>
  <PresentationFormat>Presentación en pantalla (4:3)</PresentationFormat>
  <Paragraphs>379</Paragraphs>
  <Slides>53</Slides>
  <Notes>0</Notes>
  <HiddenSlides>12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67" baseType="lpstr">
      <vt:lpstr>SimSun</vt:lpstr>
      <vt:lpstr>Arial</vt:lpstr>
      <vt:lpstr>Calibri</vt:lpstr>
      <vt:lpstr>Century Gothic</vt:lpstr>
      <vt:lpstr>Courier New</vt:lpstr>
      <vt:lpstr>Franklin Gothic Book</vt:lpstr>
      <vt:lpstr>inherit</vt:lpstr>
      <vt:lpstr>Palatino Linotype</vt:lpstr>
      <vt:lpstr>Tahoma</vt:lpstr>
      <vt:lpstr>Times New Roman</vt:lpstr>
      <vt:lpstr>Trebuchet MS</vt:lpstr>
      <vt:lpstr>Verdana</vt:lpstr>
      <vt:lpstr>Verdana, Arial, Helvetica, sans-serif</vt:lpstr>
      <vt:lpstr>Ejecutivo</vt:lpstr>
      <vt:lpstr>Minería e Hidrosfera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Parámetros de calidad químicos</vt:lpstr>
      <vt:lpstr>Presentación de PowerPoint</vt:lpstr>
      <vt:lpstr>Presentación de PowerPoint</vt:lpstr>
      <vt:lpstr>Contenido en gases: </vt:lpstr>
      <vt:lpstr>Contenido en sales: </vt:lpstr>
      <vt:lpstr>Presentación de PowerPoint</vt:lpstr>
      <vt:lpstr>Sólidos en suspensión: </vt:lpstr>
      <vt:lpstr>Granulometría </vt:lpstr>
      <vt:lpstr>Contenido orgánico: </vt:lpstr>
      <vt:lpstr>A que contribuye el contenido orgánico:</vt:lpstr>
      <vt:lpstr>Parámetros de calidad biológicos</vt:lpstr>
      <vt:lpstr>DQO</vt:lpstr>
      <vt:lpstr>COT</vt:lpstr>
      <vt:lpstr>El agua y la salud humana</vt:lpstr>
      <vt:lpstr>Presentación de PowerPoint</vt:lpstr>
      <vt:lpstr>Presentación de PowerPoint</vt:lpstr>
      <vt:lpstr>Minería y aguas</vt:lpstr>
      <vt:lpstr>Presentación de PowerPoint</vt:lpstr>
      <vt:lpstr>Minería e hidrogeología</vt:lpstr>
      <vt:lpstr>Presentación de PowerPoint</vt:lpstr>
      <vt:lpstr>Drenaje ácido de la mina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Medidas de control y prevención</vt:lpstr>
      <vt:lpstr>Presentación de PowerPoint</vt:lpstr>
      <vt:lpstr>Presentación de PowerPoint</vt:lpstr>
      <vt:lpstr>Presentación de PowerPoint</vt:lpstr>
      <vt:lpstr>Tratamientos de aguas residuales (RIL)</vt:lpstr>
      <vt:lpstr>Calidad del agua </vt:lpstr>
      <vt:lpstr>Clases de Calidad de agua</vt:lpstr>
      <vt:lpstr>Calidad de aguas</vt:lpstr>
      <vt:lpstr>¿Que son los indicadores? 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marcos</dc:creator>
  <cp:lastModifiedBy>Marcos Dasencich Aguila</cp:lastModifiedBy>
  <cp:revision>35</cp:revision>
  <dcterms:created xsi:type="dcterms:W3CDTF">2013-10-14T20:09:24Z</dcterms:created>
  <dcterms:modified xsi:type="dcterms:W3CDTF">2015-11-11T20:39:36Z</dcterms:modified>
</cp:coreProperties>
</file>